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2"/>
  </p:notesMasterIdLst>
  <p:handoutMasterIdLst>
    <p:handoutMasterId r:id="rId13"/>
  </p:handoutMasterIdLst>
  <p:sldIdLst>
    <p:sldId id="296" r:id="rId2"/>
    <p:sldId id="297" r:id="rId3"/>
    <p:sldId id="293" r:id="rId4"/>
    <p:sldId id="294" r:id="rId5"/>
    <p:sldId id="295" r:id="rId6"/>
    <p:sldId id="283" r:id="rId7"/>
    <p:sldId id="291" r:id="rId8"/>
    <p:sldId id="298" r:id="rId9"/>
    <p:sldId id="292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8B5917-3FCA-4652-8ADF-D6128EF2C204}" type="datetimeFigureOut">
              <a:rPr lang="fr-FR"/>
              <a:pPr>
                <a:defRPr/>
              </a:pPr>
              <a:t>18/11/2012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fr-FR"/>
              <a:t>LE HENAFF FrédéricSEGBOR Emmanuelle -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F10A5-AD38-49B9-8250-5FF7B6A1D1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42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 HENAFF FrédéricSEGBOR Emmanuelle - 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422575-9E6C-4067-B07C-05322517C6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7639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5364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LE HENAFF FrédéricSEGBOR Emmanuelle -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3316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 HENAFF FrédéricSEGBOR Emmanuelle -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à coins arrondi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FB1D65-15BE-4FA8-B556-4D018298D31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B5EE-3AEE-4B3A-ACD4-D785F06F03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30446-A135-42A4-BB95-31B1827627E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5F4D-9833-4245-921E-C4F7DF6357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DED693-FD10-424B-852A-8BCB0DED30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641F-9C4A-4DF2-BACD-2B4FA2E0B1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5688-E750-448D-B5C7-3E279441C7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A887-36FB-4136-960B-E35477280C1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94366F-D19F-4A39-B3F2-E432026F922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A672-9168-40EA-988A-71F67D85D5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ondir un rectangle à un seul coin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84AB9-308E-45F1-B03B-88EB114F55B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1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935AA7A-94A9-49D9-8B98-BA5E68314B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7" r:id="rId2"/>
    <p:sldLayoutId id="2147483845" r:id="rId3"/>
    <p:sldLayoutId id="2147483838" r:id="rId4"/>
    <p:sldLayoutId id="2147483839" r:id="rId5"/>
    <p:sldLayoutId id="2147483840" r:id="rId6"/>
    <p:sldLayoutId id="2147483846" r:id="rId7"/>
    <p:sldLayoutId id="2147483841" r:id="rId8"/>
    <p:sldLayoutId id="2147483847" r:id="rId9"/>
    <p:sldLayoutId id="2147483842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enerberger.f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648200"/>
            <a:ext cx="7543800" cy="1066800"/>
          </a:xfrm>
        </p:spPr>
        <p:txBody>
          <a:bodyPr>
            <a:normAutofit fontScale="47500" lnSpcReduction="2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latin typeface="Batang" pitchFamily="18" charset="-127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400" dirty="0" smtClean="0">
                <a:solidFill>
                  <a:schemeClr val="tx1"/>
                </a:solidFill>
              </a:rPr>
              <a:t>« Personne n’éduque autrui, personne ne s’éduque seul, les hommes s’éduquent ensemble, par l’intermédiaire du monde »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fr-FR" sz="2400" b="1" dirty="0" smtClean="0">
              <a:solidFill>
                <a:schemeClr val="tx1"/>
              </a:solidFill>
              <a:latin typeface="Batang" pitchFamily="18" charset="-127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Batang" pitchFamily="18" charset="-127"/>
              </a:rPr>
              <a:t>						</a:t>
            </a:r>
            <a:r>
              <a:rPr lang="en-US" sz="3600" b="1" dirty="0" smtClean="0">
                <a:solidFill>
                  <a:schemeClr val="tx1"/>
                </a:solidFill>
                <a:latin typeface="Batang" pitchFamily="18" charset="-127"/>
              </a:rPr>
              <a:t>Paulo </a:t>
            </a:r>
            <a:r>
              <a:rPr lang="en-US" sz="3600" b="1" dirty="0" err="1" smtClean="0">
                <a:solidFill>
                  <a:schemeClr val="tx1"/>
                </a:solidFill>
                <a:latin typeface="Batang" pitchFamily="18" charset="-127"/>
              </a:rPr>
              <a:t>Freire</a:t>
            </a:r>
            <a:endParaRPr lang="en-US" sz="3600" b="1" dirty="0">
              <a:solidFill>
                <a:schemeClr val="tx1"/>
              </a:solidFill>
              <a:latin typeface="Batang" pitchFamily="18" charset="-127"/>
            </a:endParaRPr>
          </a:p>
        </p:txBody>
      </p:sp>
      <p:sp>
        <p:nvSpPr>
          <p:cNvPr id="614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92875"/>
            <a:ext cx="5867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LE HENAFF </a:t>
            </a:r>
            <a:r>
              <a:rPr lang="en-US" sz="1200" dirty="0" err="1" smtClean="0">
                <a:solidFill>
                  <a:schemeClr val="tx1"/>
                </a:solidFill>
              </a:rPr>
              <a:t>Frédéric</a:t>
            </a:r>
            <a:r>
              <a:rPr lang="en-US" sz="1200" dirty="0" smtClean="0">
                <a:solidFill>
                  <a:schemeClr val="tx1"/>
                </a:solidFill>
              </a:rPr>
              <a:t> / SEGBOR Emmanuelle – IPFA-13 – Les </a:t>
            </a:r>
            <a:r>
              <a:rPr lang="en-US" sz="1200" dirty="0" err="1" smtClean="0">
                <a:solidFill>
                  <a:schemeClr val="tx1"/>
                </a:solidFill>
              </a:rPr>
              <a:t>grands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Pédagogues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148" name="Espace réservé du pied de page 4"/>
          <p:cNvSpPr txBox="1">
            <a:spLocks/>
          </p:cNvSpPr>
          <p:nvPr/>
        </p:nvSpPr>
        <p:spPr bwMode="auto">
          <a:xfrm>
            <a:off x="7696200" y="6492875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 b="1"/>
              <a:t>16/11/2012</a:t>
            </a:r>
          </a:p>
        </p:txBody>
      </p:sp>
      <p:pic>
        <p:nvPicPr>
          <p:cNvPr id="6149" name="Picture 9" descr="http://thm-a01.yimg.com/nimage/d0b65339481fee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16764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7772400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Conscientisation</a:t>
            </a:r>
            <a:r>
              <a:rPr lang="en-US" i="1" dirty="0" smtClean="0"/>
              <a:t> </a:t>
            </a:r>
            <a:r>
              <a:rPr lang="en-US" i="1" dirty="0" err="1" smtClean="0"/>
              <a:t>ou</a:t>
            </a:r>
            <a:r>
              <a:rPr lang="en-US" i="1" dirty="0" smtClean="0"/>
              <a:t> </a:t>
            </a:r>
            <a:r>
              <a:rPr lang="en-US" i="1" dirty="0" err="1" smtClean="0"/>
              <a:t>Pédagogie</a:t>
            </a:r>
            <a:r>
              <a:rPr lang="en-US" i="1" dirty="0" smtClean="0"/>
              <a:t> de la </a:t>
            </a:r>
            <a:r>
              <a:rPr lang="en-US" i="1" dirty="0" err="1" smtClean="0"/>
              <a:t>liberté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867400"/>
            <a:ext cx="8229600" cy="68580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« Je les alphabétise tout en respectant leur conscience »</a:t>
            </a:r>
            <a:br>
              <a:rPr lang="fr-FR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						          Paulo Freire</a:t>
            </a:r>
            <a:endParaRPr lang="fr-FR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1267" name="Picture 2" descr="https://lh4.googleusercontent.com/jfpNu76EfcAkCc1DBwWH60fczxXK0A3vJ1hK-51keEeWG75z6gCKvIcAxSriZSQJCt78OIRE1VymY-hTkh1tIcel1Hs0ZQgcOps6cfV_1sXFqI7BQnY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3531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ZoneTexte 4"/>
          <p:cNvSpPr txBox="1">
            <a:spLocks noChangeArrowheads="1"/>
          </p:cNvSpPr>
          <p:nvPr/>
        </p:nvSpPr>
        <p:spPr bwMode="auto">
          <a:xfrm>
            <a:off x="1371600" y="5486400"/>
            <a:ext cx="495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N’AUTRE école / n° 12, printemps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Paulo Freire à travers ces idées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914400" y="16764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Pédagogie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143000" y="4724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Théorie/pratique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956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Alphabétisation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7200" y="31242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Liberté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953000" y="37338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Conscience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362200" y="37338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Dialogue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57800" y="46482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Dominant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724400" y="1676400"/>
            <a:ext cx="2133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Dominé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8674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L’homme sujet</a:t>
            </a:r>
            <a:endParaRPr lang="fr-FR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6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mi-tour 9"/>
          <p:cNvSpPr/>
          <p:nvPr/>
        </p:nvSpPr>
        <p:spPr>
          <a:xfrm flipH="1">
            <a:off x="1600200" y="1371600"/>
            <a:ext cx="5638800" cy="533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562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</a:t>
            </a:r>
            <a:r>
              <a:rPr lang="fr-FR" baseline="30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er</a:t>
            </a: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Stade: </a:t>
            </a:r>
            <a:r>
              <a:rPr lang="fr-F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Magical</a:t>
            </a: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consciousness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1828800"/>
            <a:ext cx="20574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Groupe d’origine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9800" y="1305580"/>
            <a:ext cx="2286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Groupe Espagnol/Portugais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19800" y="1828800"/>
            <a:ext cx="2286000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Caractéristiques</a:t>
            </a:r>
          </a:p>
          <a:p>
            <a:r>
              <a:rPr lang="fr-FR" sz="1400" b="1" dirty="0" smtClean="0"/>
              <a:t>Langues</a:t>
            </a:r>
          </a:p>
          <a:p>
            <a:r>
              <a:rPr lang="fr-FR" sz="1400" b="1" dirty="0" smtClean="0"/>
              <a:t>Culture</a:t>
            </a:r>
          </a:p>
          <a:p>
            <a:r>
              <a:rPr lang="fr-FR" sz="1400" b="1" dirty="0" smtClean="0"/>
              <a:t>Systèmes de valeurs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38200" y="2170093"/>
            <a:ext cx="205740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Caractéristiques</a:t>
            </a:r>
          </a:p>
          <a:p>
            <a:r>
              <a:rPr lang="fr-FR" sz="1400" dirty="0" smtClean="0"/>
              <a:t>Langues</a:t>
            </a:r>
          </a:p>
          <a:p>
            <a:r>
              <a:rPr lang="fr-FR" sz="1400" dirty="0" smtClean="0"/>
              <a:t>Culture</a:t>
            </a:r>
          </a:p>
          <a:p>
            <a:r>
              <a:rPr lang="fr-FR" sz="1400" dirty="0" smtClean="0"/>
              <a:t>Systèmes de valeurs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81400" y="3276600"/>
            <a:ext cx="2286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Groupe Espagnol/Portugais</a:t>
            </a:r>
            <a:endParaRPr lang="fr-FR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581400" y="3810000"/>
            <a:ext cx="2286000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Caractéristiques</a:t>
            </a:r>
          </a:p>
          <a:p>
            <a:r>
              <a:rPr lang="fr-FR" sz="1400" b="1" dirty="0" smtClean="0"/>
              <a:t>Langues</a:t>
            </a:r>
          </a:p>
          <a:p>
            <a:r>
              <a:rPr lang="fr-FR" sz="1400" b="1" dirty="0" smtClean="0"/>
              <a:t>Culture</a:t>
            </a:r>
          </a:p>
          <a:p>
            <a:r>
              <a:rPr lang="fr-FR" sz="1400" b="1" dirty="0" smtClean="0"/>
              <a:t>Systèmes de valeurs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33800" y="3886200"/>
            <a:ext cx="19812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Groupe d’origine</a:t>
            </a:r>
            <a:endParaRPr lang="fr-FR" sz="1400" dirty="0"/>
          </a:p>
        </p:txBody>
      </p:sp>
      <p:sp>
        <p:nvSpPr>
          <p:cNvPr id="14" name="Virage 13"/>
          <p:cNvSpPr/>
          <p:nvPr/>
        </p:nvSpPr>
        <p:spPr>
          <a:xfrm flipV="1">
            <a:off x="1752600" y="3200400"/>
            <a:ext cx="1676400" cy="1066800"/>
          </a:xfrm>
          <a:prstGeom prst="bentArrow">
            <a:avLst>
              <a:gd name="adj1" fmla="val 9541"/>
              <a:gd name="adj2" fmla="val 15357"/>
              <a:gd name="adj3" fmla="val 21786"/>
              <a:gd name="adj4" fmla="val 46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Virage 14"/>
          <p:cNvSpPr/>
          <p:nvPr/>
        </p:nvSpPr>
        <p:spPr>
          <a:xfrm flipH="1" flipV="1">
            <a:off x="5943600" y="2895600"/>
            <a:ext cx="1295400" cy="838200"/>
          </a:xfrm>
          <a:prstGeom prst="bentArrow">
            <a:avLst>
              <a:gd name="adj1" fmla="val 11412"/>
              <a:gd name="adj2" fmla="val 18786"/>
              <a:gd name="adj3" fmla="val 21786"/>
              <a:gd name="adj4" fmla="val 46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76600" y="1524000"/>
            <a:ext cx="22860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Processus de colonisation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7400" y="3581400"/>
            <a:ext cx="11430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Adaptation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943600" y="3048000"/>
            <a:ext cx="11430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Aliénation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85800" y="6093023"/>
            <a:ext cx="7772400" cy="30777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L’individu s’est adapté à sa situation de manière passive, il est silencieux et docile.</a:t>
            </a:r>
          </a:p>
        </p:txBody>
      </p:sp>
      <p:sp>
        <p:nvSpPr>
          <p:cNvPr id="20" name="Nuage 19"/>
          <p:cNvSpPr/>
          <p:nvPr/>
        </p:nvSpPr>
        <p:spPr>
          <a:xfrm>
            <a:off x="6553200" y="4191000"/>
            <a:ext cx="18288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Culture du silence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5" grpId="0" animBg="1"/>
      <p:bldP spid="6" grpId="0" animBg="1"/>
      <p:bldP spid="8" grpId="0" animBg="1"/>
      <p:bldP spid="9" grpId="0" animBg="1"/>
      <p:bldP spid="11" grpId="0" animBg="1"/>
      <p:bldP spid="13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</a:t>
            </a:r>
            <a:r>
              <a:rPr lang="fr-FR" dirty="0" smtClean="0"/>
              <a:t> stade: Naïve Consciousness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62000" y="1219200"/>
            <a:ext cx="2286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Groupe Espagnol/Portugais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62000" y="1752600"/>
            <a:ext cx="2286000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Caractéristiques</a:t>
            </a:r>
          </a:p>
          <a:p>
            <a:r>
              <a:rPr lang="fr-FR" sz="1400" b="1" dirty="0" smtClean="0"/>
              <a:t>Langues</a:t>
            </a:r>
          </a:p>
          <a:p>
            <a:r>
              <a:rPr lang="fr-FR" sz="1400" b="1" dirty="0" smtClean="0"/>
              <a:t>Culture</a:t>
            </a:r>
          </a:p>
          <a:p>
            <a:r>
              <a:rPr lang="fr-FR" sz="1400" b="1" dirty="0" smtClean="0"/>
              <a:t>Systèmes de valeurs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14400" y="1828800"/>
            <a:ext cx="19812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Groupe d’origine</a:t>
            </a:r>
            <a:endParaRPr lang="fr-FR" sz="1400" dirty="0"/>
          </a:p>
        </p:txBody>
      </p:sp>
      <p:sp>
        <p:nvSpPr>
          <p:cNvPr id="8" name="Flèche droite 7"/>
          <p:cNvSpPr/>
          <p:nvPr/>
        </p:nvSpPr>
        <p:spPr>
          <a:xfrm>
            <a:off x="3136392" y="1877568"/>
            <a:ext cx="1892808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715000" y="18288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105400" y="1676400"/>
            <a:ext cx="3505200" cy="73866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L’individu a conscience de sa situation mais ne fait pas de lien avec la société qui l’entoure.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352800" y="2133600"/>
            <a:ext cx="1143000" cy="64633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Début de prise de conscience</a:t>
            </a:r>
            <a:endParaRPr lang="fr-FR" sz="1200" dirty="0"/>
          </a:p>
        </p:txBody>
      </p:sp>
      <p:sp>
        <p:nvSpPr>
          <p:cNvPr id="22" name="Forme libre 21"/>
          <p:cNvSpPr/>
          <p:nvPr/>
        </p:nvSpPr>
        <p:spPr>
          <a:xfrm>
            <a:off x="971006" y="3276600"/>
            <a:ext cx="7563394" cy="174171"/>
          </a:xfrm>
          <a:custGeom>
            <a:avLst/>
            <a:gdLst>
              <a:gd name="connsiteX0" fmla="*/ 0 w 7563394"/>
              <a:gd name="connsiteY0" fmla="*/ 145869 h 174171"/>
              <a:gd name="connsiteX1" fmla="*/ 182880 w 7563394"/>
              <a:gd name="connsiteY1" fmla="*/ 15240 h 174171"/>
              <a:gd name="connsiteX2" fmla="*/ 365760 w 7563394"/>
              <a:gd name="connsiteY2" fmla="*/ 158932 h 174171"/>
              <a:gd name="connsiteX3" fmla="*/ 587829 w 7563394"/>
              <a:gd name="connsiteY3" fmla="*/ 2177 h 174171"/>
              <a:gd name="connsiteX4" fmla="*/ 796834 w 7563394"/>
              <a:gd name="connsiteY4" fmla="*/ 158932 h 174171"/>
              <a:gd name="connsiteX5" fmla="*/ 1045029 w 7563394"/>
              <a:gd name="connsiteY5" fmla="*/ 15240 h 174171"/>
              <a:gd name="connsiteX6" fmla="*/ 1254034 w 7563394"/>
              <a:gd name="connsiteY6" fmla="*/ 158932 h 174171"/>
              <a:gd name="connsiteX7" fmla="*/ 1489166 w 7563394"/>
              <a:gd name="connsiteY7" fmla="*/ 28303 h 174171"/>
              <a:gd name="connsiteX8" fmla="*/ 1658983 w 7563394"/>
              <a:gd name="connsiteY8" fmla="*/ 158932 h 174171"/>
              <a:gd name="connsiteX9" fmla="*/ 1907177 w 7563394"/>
              <a:gd name="connsiteY9" fmla="*/ 15240 h 174171"/>
              <a:gd name="connsiteX10" fmla="*/ 2090057 w 7563394"/>
              <a:gd name="connsiteY10" fmla="*/ 145869 h 174171"/>
              <a:gd name="connsiteX11" fmla="*/ 2312126 w 7563394"/>
              <a:gd name="connsiteY11" fmla="*/ 15240 h 174171"/>
              <a:gd name="connsiteX12" fmla="*/ 2508069 w 7563394"/>
              <a:gd name="connsiteY12" fmla="*/ 145869 h 174171"/>
              <a:gd name="connsiteX13" fmla="*/ 2730137 w 7563394"/>
              <a:gd name="connsiteY13" fmla="*/ 2177 h 174171"/>
              <a:gd name="connsiteX14" fmla="*/ 2913017 w 7563394"/>
              <a:gd name="connsiteY14" fmla="*/ 158932 h 174171"/>
              <a:gd name="connsiteX15" fmla="*/ 3135086 w 7563394"/>
              <a:gd name="connsiteY15" fmla="*/ 15240 h 174171"/>
              <a:gd name="connsiteX16" fmla="*/ 3331029 w 7563394"/>
              <a:gd name="connsiteY16" fmla="*/ 158932 h 174171"/>
              <a:gd name="connsiteX17" fmla="*/ 3540034 w 7563394"/>
              <a:gd name="connsiteY17" fmla="*/ 15240 h 174171"/>
              <a:gd name="connsiteX18" fmla="*/ 3709852 w 7563394"/>
              <a:gd name="connsiteY18" fmla="*/ 145869 h 174171"/>
              <a:gd name="connsiteX19" fmla="*/ 3931920 w 7563394"/>
              <a:gd name="connsiteY19" fmla="*/ 15240 h 174171"/>
              <a:gd name="connsiteX20" fmla="*/ 4101737 w 7563394"/>
              <a:gd name="connsiteY20" fmla="*/ 145869 h 174171"/>
              <a:gd name="connsiteX21" fmla="*/ 4284617 w 7563394"/>
              <a:gd name="connsiteY21" fmla="*/ 15240 h 174171"/>
              <a:gd name="connsiteX22" fmla="*/ 4506686 w 7563394"/>
              <a:gd name="connsiteY22" fmla="*/ 158932 h 174171"/>
              <a:gd name="connsiteX23" fmla="*/ 4702629 w 7563394"/>
              <a:gd name="connsiteY23" fmla="*/ 28303 h 174171"/>
              <a:gd name="connsiteX24" fmla="*/ 4846320 w 7563394"/>
              <a:gd name="connsiteY24" fmla="*/ 158932 h 174171"/>
              <a:gd name="connsiteX25" fmla="*/ 5029200 w 7563394"/>
              <a:gd name="connsiteY25" fmla="*/ 15240 h 174171"/>
              <a:gd name="connsiteX26" fmla="*/ 5212080 w 7563394"/>
              <a:gd name="connsiteY26" fmla="*/ 145869 h 174171"/>
              <a:gd name="connsiteX27" fmla="*/ 5394960 w 7563394"/>
              <a:gd name="connsiteY27" fmla="*/ 15240 h 174171"/>
              <a:gd name="connsiteX28" fmla="*/ 5564777 w 7563394"/>
              <a:gd name="connsiteY28" fmla="*/ 158932 h 174171"/>
              <a:gd name="connsiteX29" fmla="*/ 5760720 w 7563394"/>
              <a:gd name="connsiteY29" fmla="*/ 15240 h 174171"/>
              <a:gd name="connsiteX30" fmla="*/ 5956663 w 7563394"/>
              <a:gd name="connsiteY30" fmla="*/ 132806 h 174171"/>
              <a:gd name="connsiteX31" fmla="*/ 6165669 w 7563394"/>
              <a:gd name="connsiteY31" fmla="*/ 2177 h 174171"/>
              <a:gd name="connsiteX32" fmla="*/ 6348549 w 7563394"/>
              <a:gd name="connsiteY32" fmla="*/ 145869 h 174171"/>
              <a:gd name="connsiteX33" fmla="*/ 6544492 w 7563394"/>
              <a:gd name="connsiteY33" fmla="*/ 2177 h 174171"/>
              <a:gd name="connsiteX34" fmla="*/ 6792686 w 7563394"/>
              <a:gd name="connsiteY34" fmla="*/ 132806 h 174171"/>
              <a:gd name="connsiteX35" fmla="*/ 7001692 w 7563394"/>
              <a:gd name="connsiteY35" fmla="*/ 15240 h 174171"/>
              <a:gd name="connsiteX36" fmla="*/ 7197634 w 7563394"/>
              <a:gd name="connsiteY36" fmla="*/ 171994 h 174171"/>
              <a:gd name="connsiteX37" fmla="*/ 7393577 w 7563394"/>
              <a:gd name="connsiteY37" fmla="*/ 28303 h 174171"/>
              <a:gd name="connsiteX38" fmla="*/ 7563394 w 7563394"/>
              <a:gd name="connsiteY38" fmla="*/ 145869 h 17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63394" h="174171">
                <a:moveTo>
                  <a:pt x="0" y="145869"/>
                </a:moveTo>
                <a:cubicBezTo>
                  <a:pt x="60960" y="79466"/>
                  <a:pt x="121920" y="13063"/>
                  <a:pt x="182880" y="15240"/>
                </a:cubicBezTo>
                <a:cubicBezTo>
                  <a:pt x="243840" y="17417"/>
                  <a:pt x="298269" y="161109"/>
                  <a:pt x="365760" y="158932"/>
                </a:cubicBezTo>
                <a:cubicBezTo>
                  <a:pt x="433251" y="156755"/>
                  <a:pt x="515983" y="2177"/>
                  <a:pt x="587829" y="2177"/>
                </a:cubicBezTo>
                <a:cubicBezTo>
                  <a:pt x="659675" y="2177"/>
                  <a:pt x="720634" y="156755"/>
                  <a:pt x="796834" y="158932"/>
                </a:cubicBezTo>
                <a:cubicBezTo>
                  <a:pt x="873034" y="161109"/>
                  <a:pt x="968829" y="15240"/>
                  <a:pt x="1045029" y="15240"/>
                </a:cubicBezTo>
                <a:cubicBezTo>
                  <a:pt x="1121229" y="15240"/>
                  <a:pt x="1180011" y="156755"/>
                  <a:pt x="1254034" y="158932"/>
                </a:cubicBezTo>
                <a:cubicBezTo>
                  <a:pt x="1328057" y="161109"/>
                  <a:pt x="1421675" y="28303"/>
                  <a:pt x="1489166" y="28303"/>
                </a:cubicBezTo>
                <a:cubicBezTo>
                  <a:pt x="1556657" y="28303"/>
                  <a:pt x="1589315" y="161109"/>
                  <a:pt x="1658983" y="158932"/>
                </a:cubicBezTo>
                <a:cubicBezTo>
                  <a:pt x="1728651" y="156755"/>
                  <a:pt x="1835331" y="17417"/>
                  <a:pt x="1907177" y="15240"/>
                </a:cubicBezTo>
                <a:cubicBezTo>
                  <a:pt x="1979023" y="13063"/>
                  <a:pt x="2022566" y="145869"/>
                  <a:pt x="2090057" y="145869"/>
                </a:cubicBezTo>
                <a:cubicBezTo>
                  <a:pt x="2157548" y="145869"/>
                  <a:pt x="2242457" y="15240"/>
                  <a:pt x="2312126" y="15240"/>
                </a:cubicBezTo>
                <a:cubicBezTo>
                  <a:pt x="2381795" y="15240"/>
                  <a:pt x="2438401" y="148046"/>
                  <a:pt x="2508069" y="145869"/>
                </a:cubicBezTo>
                <a:cubicBezTo>
                  <a:pt x="2577737" y="143692"/>
                  <a:pt x="2662646" y="0"/>
                  <a:pt x="2730137" y="2177"/>
                </a:cubicBezTo>
                <a:cubicBezTo>
                  <a:pt x="2797628" y="4354"/>
                  <a:pt x="2845526" y="156755"/>
                  <a:pt x="2913017" y="158932"/>
                </a:cubicBezTo>
                <a:cubicBezTo>
                  <a:pt x="2980508" y="161109"/>
                  <a:pt x="3065417" y="15240"/>
                  <a:pt x="3135086" y="15240"/>
                </a:cubicBezTo>
                <a:cubicBezTo>
                  <a:pt x="3204755" y="15240"/>
                  <a:pt x="3263538" y="158932"/>
                  <a:pt x="3331029" y="158932"/>
                </a:cubicBezTo>
                <a:cubicBezTo>
                  <a:pt x="3398520" y="158932"/>
                  <a:pt x="3476897" y="17417"/>
                  <a:pt x="3540034" y="15240"/>
                </a:cubicBezTo>
                <a:cubicBezTo>
                  <a:pt x="3603171" y="13063"/>
                  <a:pt x="3644538" y="145869"/>
                  <a:pt x="3709852" y="145869"/>
                </a:cubicBezTo>
                <a:cubicBezTo>
                  <a:pt x="3775166" y="145869"/>
                  <a:pt x="3866606" y="15240"/>
                  <a:pt x="3931920" y="15240"/>
                </a:cubicBezTo>
                <a:cubicBezTo>
                  <a:pt x="3997234" y="15240"/>
                  <a:pt x="4042954" y="145869"/>
                  <a:pt x="4101737" y="145869"/>
                </a:cubicBezTo>
                <a:cubicBezTo>
                  <a:pt x="4160520" y="145869"/>
                  <a:pt x="4217126" y="13063"/>
                  <a:pt x="4284617" y="15240"/>
                </a:cubicBezTo>
                <a:cubicBezTo>
                  <a:pt x="4352108" y="17417"/>
                  <a:pt x="4437017" y="156755"/>
                  <a:pt x="4506686" y="158932"/>
                </a:cubicBezTo>
                <a:cubicBezTo>
                  <a:pt x="4576355" y="161109"/>
                  <a:pt x="4646023" y="28303"/>
                  <a:pt x="4702629" y="28303"/>
                </a:cubicBezTo>
                <a:cubicBezTo>
                  <a:pt x="4759235" y="28303"/>
                  <a:pt x="4791892" y="161109"/>
                  <a:pt x="4846320" y="158932"/>
                </a:cubicBezTo>
                <a:cubicBezTo>
                  <a:pt x="4900748" y="156755"/>
                  <a:pt x="4968240" y="17417"/>
                  <a:pt x="5029200" y="15240"/>
                </a:cubicBezTo>
                <a:cubicBezTo>
                  <a:pt x="5090160" y="13063"/>
                  <a:pt x="5151120" y="145869"/>
                  <a:pt x="5212080" y="145869"/>
                </a:cubicBezTo>
                <a:cubicBezTo>
                  <a:pt x="5273040" y="145869"/>
                  <a:pt x="5336177" y="13063"/>
                  <a:pt x="5394960" y="15240"/>
                </a:cubicBezTo>
                <a:cubicBezTo>
                  <a:pt x="5453743" y="17417"/>
                  <a:pt x="5503817" y="158932"/>
                  <a:pt x="5564777" y="158932"/>
                </a:cubicBezTo>
                <a:cubicBezTo>
                  <a:pt x="5625737" y="158932"/>
                  <a:pt x="5695406" y="19594"/>
                  <a:pt x="5760720" y="15240"/>
                </a:cubicBezTo>
                <a:cubicBezTo>
                  <a:pt x="5826034" y="10886"/>
                  <a:pt x="5889172" y="134983"/>
                  <a:pt x="5956663" y="132806"/>
                </a:cubicBezTo>
                <a:cubicBezTo>
                  <a:pt x="6024154" y="130629"/>
                  <a:pt x="6100355" y="0"/>
                  <a:pt x="6165669" y="2177"/>
                </a:cubicBezTo>
                <a:cubicBezTo>
                  <a:pt x="6230983" y="4354"/>
                  <a:pt x="6285412" y="145869"/>
                  <a:pt x="6348549" y="145869"/>
                </a:cubicBezTo>
                <a:cubicBezTo>
                  <a:pt x="6411686" y="145869"/>
                  <a:pt x="6470469" y="4354"/>
                  <a:pt x="6544492" y="2177"/>
                </a:cubicBezTo>
                <a:cubicBezTo>
                  <a:pt x="6618515" y="0"/>
                  <a:pt x="6716486" y="130629"/>
                  <a:pt x="6792686" y="132806"/>
                </a:cubicBezTo>
                <a:cubicBezTo>
                  <a:pt x="6868886" y="134983"/>
                  <a:pt x="6934201" y="8709"/>
                  <a:pt x="7001692" y="15240"/>
                </a:cubicBezTo>
                <a:cubicBezTo>
                  <a:pt x="7069183" y="21771"/>
                  <a:pt x="7132320" y="169817"/>
                  <a:pt x="7197634" y="171994"/>
                </a:cubicBezTo>
                <a:cubicBezTo>
                  <a:pt x="7262948" y="174171"/>
                  <a:pt x="7332617" y="32657"/>
                  <a:pt x="7393577" y="28303"/>
                </a:cubicBezTo>
                <a:cubicBezTo>
                  <a:pt x="7454537" y="23949"/>
                  <a:pt x="7508965" y="84909"/>
                  <a:pt x="7563394" y="145869"/>
                </a:cubicBezTo>
              </a:path>
            </a:pathLst>
          </a:cu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838200" y="3254829"/>
            <a:ext cx="7563394" cy="174171"/>
          </a:xfrm>
          <a:custGeom>
            <a:avLst/>
            <a:gdLst>
              <a:gd name="connsiteX0" fmla="*/ 0 w 7563394"/>
              <a:gd name="connsiteY0" fmla="*/ 145869 h 174171"/>
              <a:gd name="connsiteX1" fmla="*/ 182880 w 7563394"/>
              <a:gd name="connsiteY1" fmla="*/ 15240 h 174171"/>
              <a:gd name="connsiteX2" fmla="*/ 365760 w 7563394"/>
              <a:gd name="connsiteY2" fmla="*/ 158932 h 174171"/>
              <a:gd name="connsiteX3" fmla="*/ 587829 w 7563394"/>
              <a:gd name="connsiteY3" fmla="*/ 2177 h 174171"/>
              <a:gd name="connsiteX4" fmla="*/ 796834 w 7563394"/>
              <a:gd name="connsiteY4" fmla="*/ 158932 h 174171"/>
              <a:gd name="connsiteX5" fmla="*/ 1045029 w 7563394"/>
              <a:gd name="connsiteY5" fmla="*/ 15240 h 174171"/>
              <a:gd name="connsiteX6" fmla="*/ 1254034 w 7563394"/>
              <a:gd name="connsiteY6" fmla="*/ 158932 h 174171"/>
              <a:gd name="connsiteX7" fmla="*/ 1489166 w 7563394"/>
              <a:gd name="connsiteY7" fmla="*/ 28303 h 174171"/>
              <a:gd name="connsiteX8" fmla="*/ 1658983 w 7563394"/>
              <a:gd name="connsiteY8" fmla="*/ 158932 h 174171"/>
              <a:gd name="connsiteX9" fmla="*/ 1907177 w 7563394"/>
              <a:gd name="connsiteY9" fmla="*/ 15240 h 174171"/>
              <a:gd name="connsiteX10" fmla="*/ 2090057 w 7563394"/>
              <a:gd name="connsiteY10" fmla="*/ 145869 h 174171"/>
              <a:gd name="connsiteX11" fmla="*/ 2312126 w 7563394"/>
              <a:gd name="connsiteY11" fmla="*/ 15240 h 174171"/>
              <a:gd name="connsiteX12" fmla="*/ 2508069 w 7563394"/>
              <a:gd name="connsiteY12" fmla="*/ 145869 h 174171"/>
              <a:gd name="connsiteX13" fmla="*/ 2730137 w 7563394"/>
              <a:gd name="connsiteY13" fmla="*/ 2177 h 174171"/>
              <a:gd name="connsiteX14" fmla="*/ 2913017 w 7563394"/>
              <a:gd name="connsiteY14" fmla="*/ 158932 h 174171"/>
              <a:gd name="connsiteX15" fmla="*/ 3135086 w 7563394"/>
              <a:gd name="connsiteY15" fmla="*/ 15240 h 174171"/>
              <a:gd name="connsiteX16" fmla="*/ 3331029 w 7563394"/>
              <a:gd name="connsiteY16" fmla="*/ 158932 h 174171"/>
              <a:gd name="connsiteX17" fmla="*/ 3540034 w 7563394"/>
              <a:gd name="connsiteY17" fmla="*/ 15240 h 174171"/>
              <a:gd name="connsiteX18" fmla="*/ 3709852 w 7563394"/>
              <a:gd name="connsiteY18" fmla="*/ 145869 h 174171"/>
              <a:gd name="connsiteX19" fmla="*/ 3931920 w 7563394"/>
              <a:gd name="connsiteY19" fmla="*/ 15240 h 174171"/>
              <a:gd name="connsiteX20" fmla="*/ 4101737 w 7563394"/>
              <a:gd name="connsiteY20" fmla="*/ 145869 h 174171"/>
              <a:gd name="connsiteX21" fmla="*/ 4284617 w 7563394"/>
              <a:gd name="connsiteY21" fmla="*/ 15240 h 174171"/>
              <a:gd name="connsiteX22" fmla="*/ 4506686 w 7563394"/>
              <a:gd name="connsiteY22" fmla="*/ 158932 h 174171"/>
              <a:gd name="connsiteX23" fmla="*/ 4702629 w 7563394"/>
              <a:gd name="connsiteY23" fmla="*/ 28303 h 174171"/>
              <a:gd name="connsiteX24" fmla="*/ 4846320 w 7563394"/>
              <a:gd name="connsiteY24" fmla="*/ 158932 h 174171"/>
              <a:gd name="connsiteX25" fmla="*/ 5029200 w 7563394"/>
              <a:gd name="connsiteY25" fmla="*/ 15240 h 174171"/>
              <a:gd name="connsiteX26" fmla="*/ 5212080 w 7563394"/>
              <a:gd name="connsiteY26" fmla="*/ 145869 h 174171"/>
              <a:gd name="connsiteX27" fmla="*/ 5394960 w 7563394"/>
              <a:gd name="connsiteY27" fmla="*/ 15240 h 174171"/>
              <a:gd name="connsiteX28" fmla="*/ 5564777 w 7563394"/>
              <a:gd name="connsiteY28" fmla="*/ 158932 h 174171"/>
              <a:gd name="connsiteX29" fmla="*/ 5760720 w 7563394"/>
              <a:gd name="connsiteY29" fmla="*/ 15240 h 174171"/>
              <a:gd name="connsiteX30" fmla="*/ 5956663 w 7563394"/>
              <a:gd name="connsiteY30" fmla="*/ 132806 h 174171"/>
              <a:gd name="connsiteX31" fmla="*/ 6165669 w 7563394"/>
              <a:gd name="connsiteY31" fmla="*/ 2177 h 174171"/>
              <a:gd name="connsiteX32" fmla="*/ 6348549 w 7563394"/>
              <a:gd name="connsiteY32" fmla="*/ 145869 h 174171"/>
              <a:gd name="connsiteX33" fmla="*/ 6544492 w 7563394"/>
              <a:gd name="connsiteY33" fmla="*/ 2177 h 174171"/>
              <a:gd name="connsiteX34" fmla="*/ 6792686 w 7563394"/>
              <a:gd name="connsiteY34" fmla="*/ 132806 h 174171"/>
              <a:gd name="connsiteX35" fmla="*/ 7001692 w 7563394"/>
              <a:gd name="connsiteY35" fmla="*/ 15240 h 174171"/>
              <a:gd name="connsiteX36" fmla="*/ 7197634 w 7563394"/>
              <a:gd name="connsiteY36" fmla="*/ 171994 h 174171"/>
              <a:gd name="connsiteX37" fmla="*/ 7393577 w 7563394"/>
              <a:gd name="connsiteY37" fmla="*/ 28303 h 174171"/>
              <a:gd name="connsiteX38" fmla="*/ 7563394 w 7563394"/>
              <a:gd name="connsiteY38" fmla="*/ 145869 h 17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63394" h="174171">
                <a:moveTo>
                  <a:pt x="0" y="145869"/>
                </a:moveTo>
                <a:cubicBezTo>
                  <a:pt x="60960" y="79466"/>
                  <a:pt x="121920" y="13063"/>
                  <a:pt x="182880" y="15240"/>
                </a:cubicBezTo>
                <a:cubicBezTo>
                  <a:pt x="243840" y="17417"/>
                  <a:pt x="298269" y="161109"/>
                  <a:pt x="365760" y="158932"/>
                </a:cubicBezTo>
                <a:cubicBezTo>
                  <a:pt x="433251" y="156755"/>
                  <a:pt x="515983" y="2177"/>
                  <a:pt x="587829" y="2177"/>
                </a:cubicBezTo>
                <a:cubicBezTo>
                  <a:pt x="659675" y="2177"/>
                  <a:pt x="720634" y="156755"/>
                  <a:pt x="796834" y="158932"/>
                </a:cubicBezTo>
                <a:cubicBezTo>
                  <a:pt x="873034" y="161109"/>
                  <a:pt x="968829" y="15240"/>
                  <a:pt x="1045029" y="15240"/>
                </a:cubicBezTo>
                <a:cubicBezTo>
                  <a:pt x="1121229" y="15240"/>
                  <a:pt x="1180011" y="156755"/>
                  <a:pt x="1254034" y="158932"/>
                </a:cubicBezTo>
                <a:cubicBezTo>
                  <a:pt x="1328057" y="161109"/>
                  <a:pt x="1421675" y="28303"/>
                  <a:pt x="1489166" y="28303"/>
                </a:cubicBezTo>
                <a:cubicBezTo>
                  <a:pt x="1556657" y="28303"/>
                  <a:pt x="1589315" y="161109"/>
                  <a:pt x="1658983" y="158932"/>
                </a:cubicBezTo>
                <a:cubicBezTo>
                  <a:pt x="1728651" y="156755"/>
                  <a:pt x="1835331" y="17417"/>
                  <a:pt x="1907177" y="15240"/>
                </a:cubicBezTo>
                <a:cubicBezTo>
                  <a:pt x="1979023" y="13063"/>
                  <a:pt x="2022566" y="145869"/>
                  <a:pt x="2090057" y="145869"/>
                </a:cubicBezTo>
                <a:cubicBezTo>
                  <a:pt x="2157548" y="145869"/>
                  <a:pt x="2242457" y="15240"/>
                  <a:pt x="2312126" y="15240"/>
                </a:cubicBezTo>
                <a:cubicBezTo>
                  <a:pt x="2381795" y="15240"/>
                  <a:pt x="2438401" y="148046"/>
                  <a:pt x="2508069" y="145869"/>
                </a:cubicBezTo>
                <a:cubicBezTo>
                  <a:pt x="2577737" y="143692"/>
                  <a:pt x="2662646" y="0"/>
                  <a:pt x="2730137" y="2177"/>
                </a:cubicBezTo>
                <a:cubicBezTo>
                  <a:pt x="2797628" y="4354"/>
                  <a:pt x="2845526" y="156755"/>
                  <a:pt x="2913017" y="158932"/>
                </a:cubicBezTo>
                <a:cubicBezTo>
                  <a:pt x="2980508" y="161109"/>
                  <a:pt x="3065417" y="15240"/>
                  <a:pt x="3135086" y="15240"/>
                </a:cubicBezTo>
                <a:cubicBezTo>
                  <a:pt x="3204755" y="15240"/>
                  <a:pt x="3263538" y="158932"/>
                  <a:pt x="3331029" y="158932"/>
                </a:cubicBezTo>
                <a:cubicBezTo>
                  <a:pt x="3398520" y="158932"/>
                  <a:pt x="3476897" y="17417"/>
                  <a:pt x="3540034" y="15240"/>
                </a:cubicBezTo>
                <a:cubicBezTo>
                  <a:pt x="3603171" y="13063"/>
                  <a:pt x="3644538" y="145869"/>
                  <a:pt x="3709852" y="145869"/>
                </a:cubicBezTo>
                <a:cubicBezTo>
                  <a:pt x="3775166" y="145869"/>
                  <a:pt x="3866606" y="15240"/>
                  <a:pt x="3931920" y="15240"/>
                </a:cubicBezTo>
                <a:cubicBezTo>
                  <a:pt x="3997234" y="15240"/>
                  <a:pt x="4042954" y="145869"/>
                  <a:pt x="4101737" y="145869"/>
                </a:cubicBezTo>
                <a:cubicBezTo>
                  <a:pt x="4160520" y="145869"/>
                  <a:pt x="4217126" y="13063"/>
                  <a:pt x="4284617" y="15240"/>
                </a:cubicBezTo>
                <a:cubicBezTo>
                  <a:pt x="4352108" y="17417"/>
                  <a:pt x="4437017" y="156755"/>
                  <a:pt x="4506686" y="158932"/>
                </a:cubicBezTo>
                <a:cubicBezTo>
                  <a:pt x="4576355" y="161109"/>
                  <a:pt x="4646023" y="28303"/>
                  <a:pt x="4702629" y="28303"/>
                </a:cubicBezTo>
                <a:cubicBezTo>
                  <a:pt x="4759235" y="28303"/>
                  <a:pt x="4791892" y="161109"/>
                  <a:pt x="4846320" y="158932"/>
                </a:cubicBezTo>
                <a:cubicBezTo>
                  <a:pt x="4900748" y="156755"/>
                  <a:pt x="4968240" y="17417"/>
                  <a:pt x="5029200" y="15240"/>
                </a:cubicBezTo>
                <a:cubicBezTo>
                  <a:pt x="5090160" y="13063"/>
                  <a:pt x="5151120" y="145869"/>
                  <a:pt x="5212080" y="145869"/>
                </a:cubicBezTo>
                <a:cubicBezTo>
                  <a:pt x="5273040" y="145869"/>
                  <a:pt x="5336177" y="13063"/>
                  <a:pt x="5394960" y="15240"/>
                </a:cubicBezTo>
                <a:cubicBezTo>
                  <a:pt x="5453743" y="17417"/>
                  <a:pt x="5503817" y="158932"/>
                  <a:pt x="5564777" y="158932"/>
                </a:cubicBezTo>
                <a:cubicBezTo>
                  <a:pt x="5625737" y="158932"/>
                  <a:pt x="5695406" y="19594"/>
                  <a:pt x="5760720" y="15240"/>
                </a:cubicBezTo>
                <a:cubicBezTo>
                  <a:pt x="5826034" y="10886"/>
                  <a:pt x="5889172" y="134983"/>
                  <a:pt x="5956663" y="132806"/>
                </a:cubicBezTo>
                <a:cubicBezTo>
                  <a:pt x="6024154" y="130629"/>
                  <a:pt x="6100355" y="0"/>
                  <a:pt x="6165669" y="2177"/>
                </a:cubicBezTo>
                <a:cubicBezTo>
                  <a:pt x="6230983" y="4354"/>
                  <a:pt x="6285412" y="145869"/>
                  <a:pt x="6348549" y="145869"/>
                </a:cubicBezTo>
                <a:cubicBezTo>
                  <a:pt x="6411686" y="145869"/>
                  <a:pt x="6470469" y="4354"/>
                  <a:pt x="6544492" y="2177"/>
                </a:cubicBezTo>
                <a:cubicBezTo>
                  <a:pt x="6618515" y="0"/>
                  <a:pt x="6716486" y="130629"/>
                  <a:pt x="6792686" y="132806"/>
                </a:cubicBezTo>
                <a:cubicBezTo>
                  <a:pt x="6868886" y="134983"/>
                  <a:pt x="6934201" y="8709"/>
                  <a:pt x="7001692" y="15240"/>
                </a:cubicBezTo>
                <a:cubicBezTo>
                  <a:pt x="7069183" y="21771"/>
                  <a:pt x="7132320" y="169817"/>
                  <a:pt x="7197634" y="171994"/>
                </a:cubicBezTo>
                <a:cubicBezTo>
                  <a:pt x="7262948" y="174171"/>
                  <a:pt x="7332617" y="32657"/>
                  <a:pt x="7393577" y="28303"/>
                </a:cubicBezTo>
                <a:cubicBezTo>
                  <a:pt x="7454537" y="23949"/>
                  <a:pt x="7508965" y="84909"/>
                  <a:pt x="7563394" y="145869"/>
                </a:cubicBezTo>
              </a:path>
            </a:pathLst>
          </a:cu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95400" y="3581400"/>
            <a:ext cx="10668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Education 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181600" y="3581400"/>
            <a:ext cx="26670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Groupe Espagnol/Portugais</a:t>
            </a:r>
            <a:endParaRPr lang="fr-FR" sz="1200" dirty="0"/>
          </a:p>
        </p:txBody>
      </p:sp>
      <p:sp>
        <p:nvSpPr>
          <p:cNvPr id="26" name="Flèche droite 25"/>
          <p:cNvSpPr/>
          <p:nvPr/>
        </p:nvSpPr>
        <p:spPr>
          <a:xfrm rot="5400000">
            <a:off x="6063996" y="4223004"/>
            <a:ext cx="7498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105400" y="4800600"/>
            <a:ext cx="2667000" cy="64633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L’homme est un objet malléable qui est maintenu dans un état de conscience naïve</a:t>
            </a:r>
            <a:endParaRPr lang="fr-FR" sz="1200" dirty="0"/>
          </a:p>
        </p:txBody>
      </p:sp>
      <p:sp>
        <p:nvSpPr>
          <p:cNvPr id="28" name="Virage 27"/>
          <p:cNvSpPr/>
          <p:nvPr/>
        </p:nvSpPr>
        <p:spPr>
          <a:xfrm rot="5400000" flipH="1" flipV="1">
            <a:off x="2743200" y="2819400"/>
            <a:ext cx="1295400" cy="3429000"/>
          </a:xfrm>
          <a:prstGeom prst="bentArrow">
            <a:avLst>
              <a:gd name="adj1" fmla="val 8387"/>
              <a:gd name="adj2" fmla="val 12736"/>
              <a:gd name="adj3" fmla="val 21786"/>
              <a:gd name="adj4" fmla="val 58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droite 28"/>
          <p:cNvSpPr/>
          <p:nvPr/>
        </p:nvSpPr>
        <p:spPr>
          <a:xfrm>
            <a:off x="2438400" y="3581400"/>
            <a:ext cx="2667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2971800" y="3810000"/>
            <a:ext cx="12954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Professeur</a:t>
            </a:r>
            <a:endParaRPr lang="fr-FR" sz="1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971800" y="6019800"/>
            <a:ext cx="3581400" cy="3048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L’homme est un objet (</a:t>
            </a:r>
            <a:r>
              <a:rPr lang="fr-FR" sz="1400" dirty="0" err="1" smtClean="0"/>
              <a:t>Banking</a:t>
            </a:r>
            <a:r>
              <a:rPr lang="fr-FR" sz="1400" dirty="0" smtClean="0"/>
              <a:t> style)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Stade: </a:t>
            </a:r>
            <a:r>
              <a:rPr lang="fr-FR" dirty="0" err="1" smtClean="0"/>
              <a:t>Critical</a:t>
            </a:r>
            <a:r>
              <a:rPr lang="fr-FR" dirty="0" smtClean="0"/>
              <a:t> </a:t>
            </a:r>
            <a:r>
              <a:rPr lang="fr-FR" dirty="0" err="1" smtClean="0"/>
              <a:t>Consciousness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62000" y="3352800"/>
            <a:ext cx="7162800" cy="73866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L’homme est un sujet et développe une conscience critique: capacité à percevoir l’oppression sociale, politique, économique et leurs possibilités d’action sur l’environnement.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86400" y="1066800"/>
            <a:ext cx="2286000" cy="1169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Groupe Espagnol/Portugais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Groupe d’origine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86400" y="2209800"/>
            <a:ext cx="22860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Caractéristiques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Langues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Culture</a:t>
            </a:r>
          </a:p>
          <a:p>
            <a:r>
              <a:rPr lang="fr-FR" sz="1400" b="1" dirty="0" smtClean="0">
                <a:solidFill>
                  <a:schemeClr val="bg1"/>
                </a:solidFill>
              </a:rPr>
              <a:t>Systèmes de valeurs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3581400" y="2133600"/>
            <a:ext cx="1295400" cy="179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62000" y="1143000"/>
            <a:ext cx="2286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Groupe Espagnol/Portugais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62000" y="1676400"/>
            <a:ext cx="2286000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1400" b="1" dirty="0" smtClean="0"/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Caractéristiques</a:t>
            </a:r>
          </a:p>
          <a:p>
            <a:r>
              <a:rPr lang="fr-FR" sz="1400" b="1" dirty="0" smtClean="0"/>
              <a:t>Langues</a:t>
            </a:r>
          </a:p>
          <a:p>
            <a:r>
              <a:rPr lang="fr-FR" sz="1400" b="1" dirty="0" smtClean="0"/>
              <a:t>Culture</a:t>
            </a:r>
          </a:p>
          <a:p>
            <a:r>
              <a:rPr lang="fr-FR" sz="1400" b="1" dirty="0" smtClean="0"/>
              <a:t>Systèmes de valeurs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14400" y="1752600"/>
            <a:ext cx="198120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Groupe d’origine</a:t>
            </a:r>
            <a:endParaRPr lang="fr-FR" sz="1400" dirty="0"/>
          </a:p>
        </p:txBody>
      </p:sp>
      <p:sp>
        <p:nvSpPr>
          <p:cNvPr id="13" name="Forme libre 12"/>
          <p:cNvSpPr/>
          <p:nvPr/>
        </p:nvSpPr>
        <p:spPr>
          <a:xfrm>
            <a:off x="818606" y="4212771"/>
            <a:ext cx="7563394" cy="174171"/>
          </a:xfrm>
          <a:custGeom>
            <a:avLst/>
            <a:gdLst>
              <a:gd name="connsiteX0" fmla="*/ 0 w 7563394"/>
              <a:gd name="connsiteY0" fmla="*/ 145869 h 174171"/>
              <a:gd name="connsiteX1" fmla="*/ 182880 w 7563394"/>
              <a:gd name="connsiteY1" fmla="*/ 15240 h 174171"/>
              <a:gd name="connsiteX2" fmla="*/ 365760 w 7563394"/>
              <a:gd name="connsiteY2" fmla="*/ 158932 h 174171"/>
              <a:gd name="connsiteX3" fmla="*/ 587829 w 7563394"/>
              <a:gd name="connsiteY3" fmla="*/ 2177 h 174171"/>
              <a:gd name="connsiteX4" fmla="*/ 796834 w 7563394"/>
              <a:gd name="connsiteY4" fmla="*/ 158932 h 174171"/>
              <a:gd name="connsiteX5" fmla="*/ 1045029 w 7563394"/>
              <a:gd name="connsiteY5" fmla="*/ 15240 h 174171"/>
              <a:gd name="connsiteX6" fmla="*/ 1254034 w 7563394"/>
              <a:gd name="connsiteY6" fmla="*/ 158932 h 174171"/>
              <a:gd name="connsiteX7" fmla="*/ 1489166 w 7563394"/>
              <a:gd name="connsiteY7" fmla="*/ 28303 h 174171"/>
              <a:gd name="connsiteX8" fmla="*/ 1658983 w 7563394"/>
              <a:gd name="connsiteY8" fmla="*/ 158932 h 174171"/>
              <a:gd name="connsiteX9" fmla="*/ 1907177 w 7563394"/>
              <a:gd name="connsiteY9" fmla="*/ 15240 h 174171"/>
              <a:gd name="connsiteX10" fmla="*/ 2090057 w 7563394"/>
              <a:gd name="connsiteY10" fmla="*/ 145869 h 174171"/>
              <a:gd name="connsiteX11" fmla="*/ 2312126 w 7563394"/>
              <a:gd name="connsiteY11" fmla="*/ 15240 h 174171"/>
              <a:gd name="connsiteX12" fmla="*/ 2508069 w 7563394"/>
              <a:gd name="connsiteY12" fmla="*/ 145869 h 174171"/>
              <a:gd name="connsiteX13" fmla="*/ 2730137 w 7563394"/>
              <a:gd name="connsiteY13" fmla="*/ 2177 h 174171"/>
              <a:gd name="connsiteX14" fmla="*/ 2913017 w 7563394"/>
              <a:gd name="connsiteY14" fmla="*/ 158932 h 174171"/>
              <a:gd name="connsiteX15" fmla="*/ 3135086 w 7563394"/>
              <a:gd name="connsiteY15" fmla="*/ 15240 h 174171"/>
              <a:gd name="connsiteX16" fmla="*/ 3331029 w 7563394"/>
              <a:gd name="connsiteY16" fmla="*/ 158932 h 174171"/>
              <a:gd name="connsiteX17" fmla="*/ 3540034 w 7563394"/>
              <a:gd name="connsiteY17" fmla="*/ 15240 h 174171"/>
              <a:gd name="connsiteX18" fmla="*/ 3709852 w 7563394"/>
              <a:gd name="connsiteY18" fmla="*/ 145869 h 174171"/>
              <a:gd name="connsiteX19" fmla="*/ 3931920 w 7563394"/>
              <a:gd name="connsiteY19" fmla="*/ 15240 h 174171"/>
              <a:gd name="connsiteX20" fmla="*/ 4101737 w 7563394"/>
              <a:gd name="connsiteY20" fmla="*/ 145869 h 174171"/>
              <a:gd name="connsiteX21" fmla="*/ 4284617 w 7563394"/>
              <a:gd name="connsiteY21" fmla="*/ 15240 h 174171"/>
              <a:gd name="connsiteX22" fmla="*/ 4506686 w 7563394"/>
              <a:gd name="connsiteY22" fmla="*/ 158932 h 174171"/>
              <a:gd name="connsiteX23" fmla="*/ 4702629 w 7563394"/>
              <a:gd name="connsiteY23" fmla="*/ 28303 h 174171"/>
              <a:gd name="connsiteX24" fmla="*/ 4846320 w 7563394"/>
              <a:gd name="connsiteY24" fmla="*/ 158932 h 174171"/>
              <a:gd name="connsiteX25" fmla="*/ 5029200 w 7563394"/>
              <a:gd name="connsiteY25" fmla="*/ 15240 h 174171"/>
              <a:gd name="connsiteX26" fmla="*/ 5212080 w 7563394"/>
              <a:gd name="connsiteY26" fmla="*/ 145869 h 174171"/>
              <a:gd name="connsiteX27" fmla="*/ 5394960 w 7563394"/>
              <a:gd name="connsiteY27" fmla="*/ 15240 h 174171"/>
              <a:gd name="connsiteX28" fmla="*/ 5564777 w 7563394"/>
              <a:gd name="connsiteY28" fmla="*/ 158932 h 174171"/>
              <a:gd name="connsiteX29" fmla="*/ 5760720 w 7563394"/>
              <a:gd name="connsiteY29" fmla="*/ 15240 h 174171"/>
              <a:gd name="connsiteX30" fmla="*/ 5956663 w 7563394"/>
              <a:gd name="connsiteY30" fmla="*/ 132806 h 174171"/>
              <a:gd name="connsiteX31" fmla="*/ 6165669 w 7563394"/>
              <a:gd name="connsiteY31" fmla="*/ 2177 h 174171"/>
              <a:gd name="connsiteX32" fmla="*/ 6348549 w 7563394"/>
              <a:gd name="connsiteY32" fmla="*/ 145869 h 174171"/>
              <a:gd name="connsiteX33" fmla="*/ 6544492 w 7563394"/>
              <a:gd name="connsiteY33" fmla="*/ 2177 h 174171"/>
              <a:gd name="connsiteX34" fmla="*/ 6792686 w 7563394"/>
              <a:gd name="connsiteY34" fmla="*/ 132806 h 174171"/>
              <a:gd name="connsiteX35" fmla="*/ 7001692 w 7563394"/>
              <a:gd name="connsiteY35" fmla="*/ 15240 h 174171"/>
              <a:gd name="connsiteX36" fmla="*/ 7197634 w 7563394"/>
              <a:gd name="connsiteY36" fmla="*/ 171994 h 174171"/>
              <a:gd name="connsiteX37" fmla="*/ 7393577 w 7563394"/>
              <a:gd name="connsiteY37" fmla="*/ 28303 h 174171"/>
              <a:gd name="connsiteX38" fmla="*/ 7563394 w 7563394"/>
              <a:gd name="connsiteY38" fmla="*/ 145869 h 17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63394" h="174171">
                <a:moveTo>
                  <a:pt x="0" y="145869"/>
                </a:moveTo>
                <a:cubicBezTo>
                  <a:pt x="60960" y="79466"/>
                  <a:pt x="121920" y="13063"/>
                  <a:pt x="182880" y="15240"/>
                </a:cubicBezTo>
                <a:cubicBezTo>
                  <a:pt x="243840" y="17417"/>
                  <a:pt x="298269" y="161109"/>
                  <a:pt x="365760" y="158932"/>
                </a:cubicBezTo>
                <a:cubicBezTo>
                  <a:pt x="433251" y="156755"/>
                  <a:pt x="515983" y="2177"/>
                  <a:pt x="587829" y="2177"/>
                </a:cubicBezTo>
                <a:cubicBezTo>
                  <a:pt x="659675" y="2177"/>
                  <a:pt x="720634" y="156755"/>
                  <a:pt x="796834" y="158932"/>
                </a:cubicBezTo>
                <a:cubicBezTo>
                  <a:pt x="873034" y="161109"/>
                  <a:pt x="968829" y="15240"/>
                  <a:pt x="1045029" y="15240"/>
                </a:cubicBezTo>
                <a:cubicBezTo>
                  <a:pt x="1121229" y="15240"/>
                  <a:pt x="1180011" y="156755"/>
                  <a:pt x="1254034" y="158932"/>
                </a:cubicBezTo>
                <a:cubicBezTo>
                  <a:pt x="1328057" y="161109"/>
                  <a:pt x="1421675" y="28303"/>
                  <a:pt x="1489166" y="28303"/>
                </a:cubicBezTo>
                <a:cubicBezTo>
                  <a:pt x="1556657" y="28303"/>
                  <a:pt x="1589315" y="161109"/>
                  <a:pt x="1658983" y="158932"/>
                </a:cubicBezTo>
                <a:cubicBezTo>
                  <a:pt x="1728651" y="156755"/>
                  <a:pt x="1835331" y="17417"/>
                  <a:pt x="1907177" y="15240"/>
                </a:cubicBezTo>
                <a:cubicBezTo>
                  <a:pt x="1979023" y="13063"/>
                  <a:pt x="2022566" y="145869"/>
                  <a:pt x="2090057" y="145869"/>
                </a:cubicBezTo>
                <a:cubicBezTo>
                  <a:pt x="2157548" y="145869"/>
                  <a:pt x="2242457" y="15240"/>
                  <a:pt x="2312126" y="15240"/>
                </a:cubicBezTo>
                <a:cubicBezTo>
                  <a:pt x="2381795" y="15240"/>
                  <a:pt x="2438401" y="148046"/>
                  <a:pt x="2508069" y="145869"/>
                </a:cubicBezTo>
                <a:cubicBezTo>
                  <a:pt x="2577737" y="143692"/>
                  <a:pt x="2662646" y="0"/>
                  <a:pt x="2730137" y="2177"/>
                </a:cubicBezTo>
                <a:cubicBezTo>
                  <a:pt x="2797628" y="4354"/>
                  <a:pt x="2845526" y="156755"/>
                  <a:pt x="2913017" y="158932"/>
                </a:cubicBezTo>
                <a:cubicBezTo>
                  <a:pt x="2980508" y="161109"/>
                  <a:pt x="3065417" y="15240"/>
                  <a:pt x="3135086" y="15240"/>
                </a:cubicBezTo>
                <a:cubicBezTo>
                  <a:pt x="3204755" y="15240"/>
                  <a:pt x="3263538" y="158932"/>
                  <a:pt x="3331029" y="158932"/>
                </a:cubicBezTo>
                <a:cubicBezTo>
                  <a:pt x="3398520" y="158932"/>
                  <a:pt x="3476897" y="17417"/>
                  <a:pt x="3540034" y="15240"/>
                </a:cubicBezTo>
                <a:cubicBezTo>
                  <a:pt x="3603171" y="13063"/>
                  <a:pt x="3644538" y="145869"/>
                  <a:pt x="3709852" y="145869"/>
                </a:cubicBezTo>
                <a:cubicBezTo>
                  <a:pt x="3775166" y="145869"/>
                  <a:pt x="3866606" y="15240"/>
                  <a:pt x="3931920" y="15240"/>
                </a:cubicBezTo>
                <a:cubicBezTo>
                  <a:pt x="3997234" y="15240"/>
                  <a:pt x="4042954" y="145869"/>
                  <a:pt x="4101737" y="145869"/>
                </a:cubicBezTo>
                <a:cubicBezTo>
                  <a:pt x="4160520" y="145869"/>
                  <a:pt x="4217126" y="13063"/>
                  <a:pt x="4284617" y="15240"/>
                </a:cubicBezTo>
                <a:cubicBezTo>
                  <a:pt x="4352108" y="17417"/>
                  <a:pt x="4437017" y="156755"/>
                  <a:pt x="4506686" y="158932"/>
                </a:cubicBezTo>
                <a:cubicBezTo>
                  <a:pt x="4576355" y="161109"/>
                  <a:pt x="4646023" y="28303"/>
                  <a:pt x="4702629" y="28303"/>
                </a:cubicBezTo>
                <a:cubicBezTo>
                  <a:pt x="4759235" y="28303"/>
                  <a:pt x="4791892" y="161109"/>
                  <a:pt x="4846320" y="158932"/>
                </a:cubicBezTo>
                <a:cubicBezTo>
                  <a:pt x="4900748" y="156755"/>
                  <a:pt x="4968240" y="17417"/>
                  <a:pt x="5029200" y="15240"/>
                </a:cubicBezTo>
                <a:cubicBezTo>
                  <a:pt x="5090160" y="13063"/>
                  <a:pt x="5151120" y="145869"/>
                  <a:pt x="5212080" y="145869"/>
                </a:cubicBezTo>
                <a:cubicBezTo>
                  <a:pt x="5273040" y="145869"/>
                  <a:pt x="5336177" y="13063"/>
                  <a:pt x="5394960" y="15240"/>
                </a:cubicBezTo>
                <a:cubicBezTo>
                  <a:pt x="5453743" y="17417"/>
                  <a:pt x="5503817" y="158932"/>
                  <a:pt x="5564777" y="158932"/>
                </a:cubicBezTo>
                <a:cubicBezTo>
                  <a:pt x="5625737" y="158932"/>
                  <a:pt x="5695406" y="19594"/>
                  <a:pt x="5760720" y="15240"/>
                </a:cubicBezTo>
                <a:cubicBezTo>
                  <a:pt x="5826034" y="10886"/>
                  <a:pt x="5889172" y="134983"/>
                  <a:pt x="5956663" y="132806"/>
                </a:cubicBezTo>
                <a:cubicBezTo>
                  <a:pt x="6024154" y="130629"/>
                  <a:pt x="6100355" y="0"/>
                  <a:pt x="6165669" y="2177"/>
                </a:cubicBezTo>
                <a:cubicBezTo>
                  <a:pt x="6230983" y="4354"/>
                  <a:pt x="6285412" y="145869"/>
                  <a:pt x="6348549" y="145869"/>
                </a:cubicBezTo>
                <a:cubicBezTo>
                  <a:pt x="6411686" y="145869"/>
                  <a:pt x="6470469" y="4354"/>
                  <a:pt x="6544492" y="2177"/>
                </a:cubicBezTo>
                <a:cubicBezTo>
                  <a:pt x="6618515" y="0"/>
                  <a:pt x="6716486" y="130629"/>
                  <a:pt x="6792686" y="132806"/>
                </a:cubicBezTo>
                <a:cubicBezTo>
                  <a:pt x="6868886" y="134983"/>
                  <a:pt x="6934201" y="8709"/>
                  <a:pt x="7001692" y="15240"/>
                </a:cubicBezTo>
                <a:cubicBezTo>
                  <a:pt x="7069183" y="21771"/>
                  <a:pt x="7132320" y="169817"/>
                  <a:pt x="7197634" y="171994"/>
                </a:cubicBezTo>
                <a:cubicBezTo>
                  <a:pt x="7262948" y="174171"/>
                  <a:pt x="7332617" y="32657"/>
                  <a:pt x="7393577" y="28303"/>
                </a:cubicBezTo>
                <a:cubicBezTo>
                  <a:pt x="7454537" y="23949"/>
                  <a:pt x="7508965" y="84909"/>
                  <a:pt x="7563394" y="145869"/>
                </a:cubicBezTo>
              </a:path>
            </a:pathLst>
          </a:cu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685800" y="4191000"/>
            <a:ext cx="7563394" cy="174171"/>
          </a:xfrm>
          <a:custGeom>
            <a:avLst/>
            <a:gdLst>
              <a:gd name="connsiteX0" fmla="*/ 0 w 7563394"/>
              <a:gd name="connsiteY0" fmla="*/ 145869 h 174171"/>
              <a:gd name="connsiteX1" fmla="*/ 182880 w 7563394"/>
              <a:gd name="connsiteY1" fmla="*/ 15240 h 174171"/>
              <a:gd name="connsiteX2" fmla="*/ 365760 w 7563394"/>
              <a:gd name="connsiteY2" fmla="*/ 158932 h 174171"/>
              <a:gd name="connsiteX3" fmla="*/ 587829 w 7563394"/>
              <a:gd name="connsiteY3" fmla="*/ 2177 h 174171"/>
              <a:gd name="connsiteX4" fmla="*/ 796834 w 7563394"/>
              <a:gd name="connsiteY4" fmla="*/ 158932 h 174171"/>
              <a:gd name="connsiteX5" fmla="*/ 1045029 w 7563394"/>
              <a:gd name="connsiteY5" fmla="*/ 15240 h 174171"/>
              <a:gd name="connsiteX6" fmla="*/ 1254034 w 7563394"/>
              <a:gd name="connsiteY6" fmla="*/ 158932 h 174171"/>
              <a:gd name="connsiteX7" fmla="*/ 1489166 w 7563394"/>
              <a:gd name="connsiteY7" fmla="*/ 28303 h 174171"/>
              <a:gd name="connsiteX8" fmla="*/ 1658983 w 7563394"/>
              <a:gd name="connsiteY8" fmla="*/ 158932 h 174171"/>
              <a:gd name="connsiteX9" fmla="*/ 1907177 w 7563394"/>
              <a:gd name="connsiteY9" fmla="*/ 15240 h 174171"/>
              <a:gd name="connsiteX10" fmla="*/ 2090057 w 7563394"/>
              <a:gd name="connsiteY10" fmla="*/ 145869 h 174171"/>
              <a:gd name="connsiteX11" fmla="*/ 2312126 w 7563394"/>
              <a:gd name="connsiteY11" fmla="*/ 15240 h 174171"/>
              <a:gd name="connsiteX12" fmla="*/ 2508069 w 7563394"/>
              <a:gd name="connsiteY12" fmla="*/ 145869 h 174171"/>
              <a:gd name="connsiteX13" fmla="*/ 2730137 w 7563394"/>
              <a:gd name="connsiteY13" fmla="*/ 2177 h 174171"/>
              <a:gd name="connsiteX14" fmla="*/ 2913017 w 7563394"/>
              <a:gd name="connsiteY14" fmla="*/ 158932 h 174171"/>
              <a:gd name="connsiteX15" fmla="*/ 3135086 w 7563394"/>
              <a:gd name="connsiteY15" fmla="*/ 15240 h 174171"/>
              <a:gd name="connsiteX16" fmla="*/ 3331029 w 7563394"/>
              <a:gd name="connsiteY16" fmla="*/ 158932 h 174171"/>
              <a:gd name="connsiteX17" fmla="*/ 3540034 w 7563394"/>
              <a:gd name="connsiteY17" fmla="*/ 15240 h 174171"/>
              <a:gd name="connsiteX18" fmla="*/ 3709852 w 7563394"/>
              <a:gd name="connsiteY18" fmla="*/ 145869 h 174171"/>
              <a:gd name="connsiteX19" fmla="*/ 3931920 w 7563394"/>
              <a:gd name="connsiteY19" fmla="*/ 15240 h 174171"/>
              <a:gd name="connsiteX20" fmla="*/ 4101737 w 7563394"/>
              <a:gd name="connsiteY20" fmla="*/ 145869 h 174171"/>
              <a:gd name="connsiteX21" fmla="*/ 4284617 w 7563394"/>
              <a:gd name="connsiteY21" fmla="*/ 15240 h 174171"/>
              <a:gd name="connsiteX22" fmla="*/ 4506686 w 7563394"/>
              <a:gd name="connsiteY22" fmla="*/ 158932 h 174171"/>
              <a:gd name="connsiteX23" fmla="*/ 4702629 w 7563394"/>
              <a:gd name="connsiteY23" fmla="*/ 28303 h 174171"/>
              <a:gd name="connsiteX24" fmla="*/ 4846320 w 7563394"/>
              <a:gd name="connsiteY24" fmla="*/ 158932 h 174171"/>
              <a:gd name="connsiteX25" fmla="*/ 5029200 w 7563394"/>
              <a:gd name="connsiteY25" fmla="*/ 15240 h 174171"/>
              <a:gd name="connsiteX26" fmla="*/ 5212080 w 7563394"/>
              <a:gd name="connsiteY26" fmla="*/ 145869 h 174171"/>
              <a:gd name="connsiteX27" fmla="*/ 5394960 w 7563394"/>
              <a:gd name="connsiteY27" fmla="*/ 15240 h 174171"/>
              <a:gd name="connsiteX28" fmla="*/ 5564777 w 7563394"/>
              <a:gd name="connsiteY28" fmla="*/ 158932 h 174171"/>
              <a:gd name="connsiteX29" fmla="*/ 5760720 w 7563394"/>
              <a:gd name="connsiteY29" fmla="*/ 15240 h 174171"/>
              <a:gd name="connsiteX30" fmla="*/ 5956663 w 7563394"/>
              <a:gd name="connsiteY30" fmla="*/ 132806 h 174171"/>
              <a:gd name="connsiteX31" fmla="*/ 6165669 w 7563394"/>
              <a:gd name="connsiteY31" fmla="*/ 2177 h 174171"/>
              <a:gd name="connsiteX32" fmla="*/ 6348549 w 7563394"/>
              <a:gd name="connsiteY32" fmla="*/ 145869 h 174171"/>
              <a:gd name="connsiteX33" fmla="*/ 6544492 w 7563394"/>
              <a:gd name="connsiteY33" fmla="*/ 2177 h 174171"/>
              <a:gd name="connsiteX34" fmla="*/ 6792686 w 7563394"/>
              <a:gd name="connsiteY34" fmla="*/ 132806 h 174171"/>
              <a:gd name="connsiteX35" fmla="*/ 7001692 w 7563394"/>
              <a:gd name="connsiteY35" fmla="*/ 15240 h 174171"/>
              <a:gd name="connsiteX36" fmla="*/ 7197634 w 7563394"/>
              <a:gd name="connsiteY36" fmla="*/ 171994 h 174171"/>
              <a:gd name="connsiteX37" fmla="*/ 7393577 w 7563394"/>
              <a:gd name="connsiteY37" fmla="*/ 28303 h 174171"/>
              <a:gd name="connsiteX38" fmla="*/ 7563394 w 7563394"/>
              <a:gd name="connsiteY38" fmla="*/ 145869 h 17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63394" h="174171">
                <a:moveTo>
                  <a:pt x="0" y="145869"/>
                </a:moveTo>
                <a:cubicBezTo>
                  <a:pt x="60960" y="79466"/>
                  <a:pt x="121920" y="13063"/>
                  <a:pt x="182880" y="15240"/>
                </a:cubicBezTo>
                <a:cubicBezTo>
                  <a:pt x="243840" y="17417"/>
                  <a:pt x="298269" y="161109"/>
                  <a:pt x="365760" y="158932"/>
                </a:cubicBezTo>
                <a:cubicBezTo>
                  <a:pt x="433251" y="156755"/>
                  <a:pt x="515983" y="2177"/>
                  <a:pt x="587829" y="2177"/>
                </a:cubicBezTo>
                <a:cubicBezTo>
                  <a:pt x="659675" y="2177"/>
                  <a:pt x="720634" y="156755"/>
                  <a:pt x="796834" y="158932"/>
                </a:cubicBezTo>
                <a:cubicBezTo>
                  <a:pt x="873034" y="161109"/>
                  <a:pt x="968829" y="15240"/>
                  <a:pt x="1045029" y="15240"/>
                </a:cubicBezTo>
                <a:cubicBezTo>
                  <a:pt x="1121229" y="15240"/>
                  <a:pt x="1180011" y="156755"/>
                  <a:pt x="1254034" y="158932"/>
                </a:cubicBezTo>
                <a:cubicBezTo>
                  <a:pt x="1328057" y="161109"/>
                  <a:pt x="1421675" y="28303"/>
                  <a:pt x="1489166" y="28303"/>
                </a:cubicBezTo>
                <a:cubicBezTo>
                  <a:pt x="1556657" y="28303"/>
                  <a:pt x="1589315" y="161109"/>
                  <a:pt x="1658983" y="158932"/>
                </a:cubicBezTo>
                <a:cubicBezTo>
                  <a:pt x="1728651" y="156755"/>
                  <a:pt x="1835331" y="17417"/>
                  <a:pt x="1907177" y="15240"/>
                </a:cubicBezTo>
                <a:cubicBezTo>
                  <a:pt x="1979023" y="13063"/>
                  <a:pt x="2022566" y="145869"/>
                  <a:pt x="2090057" y="145869"/>
                </a:cubicBezTo>
                <a:cubicBezTo>
                  <a:pt x="2157548" y="145869"/>
                  <a:pt x="2242457" y="15240"/>
                  <a:pt x="2312126" y="15240"/>
                </a:cubicBezTo>
                <a:cubicBezTo>
                  <a:pt x="2381795" y="15240"/>
                  <a:pt x="2438401" y="148046"/>
                  <a:pt x="2508069" y="145869"/>
                </a:cubicBezTo>
                <a:cubicBezTo>
                  <a:pt x="2577737" y="143692"/>
                  <a:pt x="2662646" y="0"/>
                  <a:pt x="2730137" y="2177"/>
                </a:cubicBezTo>
                <a:cubicBezTo>
                  <a:pt x="2797628" y="4354"/>
                  <a:pt x="2845526" y="156755"/>
                  <a:pt x="2913017" y="158932"/>
                </a:cubicBezTo>
                <a:cubicBezTo>
                  <a:pt x="2980508" y="161109"/>
                  <a:pt x="3065417" y="15240"/>
                  <a:pt x="3135086" y="15240"/>
                </a:cubicBezTo>
                <a:cubicBezTo>
                  <a:pt x="3204755" y="15240"/>
                  <a:pt x="3263538" y="158932"/>
                  <a:pt x="3331029" y="158932"/>
                </a:cubicBezTo>
                <a:cubicBezTo>
                  <a:pt x="3398520" y="158932"/>
                  <a:pt x="3476897" y="17417"/>
                  <a:pt x="3540034" y="15240"/>
                </a:cubicBezTo>
                <a:cubicBezTo>
                  <a:pt x="3603171" y="13063"/>
                  <a:pt x="3644538" y="145869"/>
                  <a:pt x="3709852" y="145869"/>
                </a:cubicBezTo>
                <a:cubicBezTo>
                  <a:pt x="3775166" y="145869"/>
                  <a:pt x="3866606" y="15240"/>
                  <a:pt x="3931920" y="15240"/>
                </a:cubicBezTo>
                <a:cubicBezTo>
                  <a:pt x="3997234" y="15240"/>
                  <a:pt x="4042954" y="145869"/>
                  <a:pt x="4101737" y="145869"/>
                </a:cubicBezTo>
                <a:cubicBezTo>
                  <a:pt x="4160520" y="145869"/>
                  <a:pt x="4217126" y="13063"/>
                  <a:pt x="4284617" y="15240"/>
                </a:cubicBezTo>
                <a:cubicBezTo>
                  <a:pt x="4352108" y="17417"/>
                  <a:pt x="4437017" y="156755"/>
                  <a:pt x="4506686" y="158932"/>
                </a:cubicBezTo>
                <a:cubicBezTo>
                  <a:pt x="4576355" y="161109"/>
                  <a:pt x="4646023" y="28303"/>
                  <a:pt x="4702629" y="28303"/>
                </a:cubicBezTo>
                <a:cubicBezTo>
                  <a:pt x="4759235" y="28303"/>
                  <a:pt x="4791892" y="161109"/>
                  <a:pt x="4846320" y="158932"/>
                </a:cubicBezTo>
                <a:cubicBezTo>
                  <a:pt x="4900748" y="156755"/>
                  <a:pt x="4968240" y="17417"/>
                  <a:pt x="5029200" y="15240"/>
                </a:cubicBezTo>
                <a:cubicBezTo>
                  <a:pt x="5090160" y="13063"/>
                  <a:pt x="5151120" y="145869"/>
                  <a:pt x="5212080" y="145869"/>
                </a:cubicBezTo>
                <a:cubicBezTo>
                  <a:pt x="5273040" y="145869"/>
                  <a:pt x="5336177" y="13063"/>
                  <a:pt x="5394960" y="15240"/>
                </a:cubicBezTo>
                <a:cubicBezTo>
                  <a:pt x="5453743" y="17417"/>
                  <a:pt x="5503817" y="158932"/>
                  <a:pt x="5564777" y="158932"/>
                </a:cubicBezTo>
                <a:cubicBezTo>
                  <a:pt x="5625737" y="158932"/>
                  <a:pt x="5695406" y="19594"/>
                  <a:pt x="5760720" y="15240"/>
                </a:cubicBezTo>
                <a:cubicBezTo>
                  <a:pt x="5826034" y="10886"/>
                  <a:pt x="5889172" y="134983"/>
                  <a:pt x="5956663" y="132806"/>
                </a:cubicBezTo>
                <a:cubicBezTo>
                  <a:pt x="6024154" y="130629"/>
                  <a:pt x="6100355" y="0"/>
                  <a:pt x="6165669" y="2177"/>
                </a:cubicBezTo>
                <a:cubicBezTo>
                  <a:pt x="6230983" y="4354"/>
                  <a:pt x="6285412" y="145869"/>
                  <a:pt x="6348549" y="145869"/>
                </a:cubicBezTo>
                <a:cubicBezTo>
                  <a:pt x="6411686" y="145869"/>
                  <a:pt x="6470469" y="4354"/>
                  <a:pt x="6544492" y="2177"/>
                </a:cubicBezTo>
                <a:cubicBezTo>
                  <a:pt x="6618515" y="0"/>
                  <a:pt x="6716486" y="130629"/>
                  <a:pt x="6792686" y="132806"/>
                </a:cubicBezTo>
                <a:cubicBezTo>
                  <a:pt x="6868886" y="134983"/>
                  <a:pt x="6934201" y="8709"/>
                  <a:pt x="7001692" y="15240"/>
                </a:cubicBezTo>
                <a:cubicBezTo>
                  <a:pt x="7069183" y="21771"/>
                  <a:pt x="7132320" y="169817"/>
                  <a:pt x="7197634" y="171994"/>
                </a:cubicBezTo>
                <a:cubicBezTo>
                  <a:pt x="7262948" y="174171"/>
                  <a:pt x="7332617" y="32657"/>
                  <a:pt x="7393577" y="28303"/>
                </a:cubicBezTo>
                <a:cubicBezTo>
                  <a:pt x="7454537" y="23949"/>
                  <a:pt x="7508965" y="84909"/>
                  <a:pt x="7563394" y="145869"/>
                </a:cubicBezTo>
              </a:path>
            </a:pathLst>
          </a:cu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38200" y="4615542"/>
            <a:ext cx="10668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Education 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143000" y="5264611"/>
            <a:ext cx="6324600" cy="64633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L’erreur fait partie du processus d’apprentissage</a:t>
            </a:r>
          </a:p>
          <a:p>
            <a:pPr algn="ctr"/>
            <a:r>
              <a:rPr lang="fr-FR" sz="1200" dirty="0" smtClean="0"/>
              <a:t>Théorie/pratique</a:t>
            </a:r>
          </a:p>
          <a:p>
            <a:pPr algn="ctr"/>
            <a:r>
              <a:rPr lang="fr-FR" sz="1200" dirty="0" smtClean="0"/>
              <a:t>Confiance et un système co-construit</a:t>
            </a:r>
            <a:endParaRPr lang="fr-FR" sz="1200" dirty="0"/>
          </a:p>
        </p:txBody>
      </p:sp>
      <p:sp>
        <p:nvSpPr>
          <p:cNvPr id="19" name="Flèche droite 18"/>
          <p:cNvSpPr/>
          <p:nvPr/>
        </p:nvSpPr>
        <p:spPr>
          <a:xfrm>
            <a:off x="2057400" y="4691742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505200" y="4615542"/>
            <a:ext cx="12954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Professeur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324600" y="4615542"/>
            <a:ext cx="1295400" cy="27699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Etudiant</a:t>
            </a:r>
            <a:endParaRPr lang="fr-FR" sz="1200" dirty="0"/>
          </a:p>
        </p:txBody>
      </p:sp>
      <p:sp>
        <p:nvSpPr>
          <p:cNvPr id="22" name="Flèche droite 21"/>
          <p:cNvSpPr/>
          <p:nvPr/>
        </p:nvSpPr>
        <p:spPr>
          <a:xfrm>
            <a:off x="5029200" y="4691742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Flèche droite 22"/>
          <p:cNvSpPr/>
          <p:nvPr/>
        </p:nvSpPr>
        <p:spPr>
          <a:xfrm rot="10800000">
            <a:off x="4876801" y="4691742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685800" y="4114800"/>
            <a:ext cx="2214933" cy="1990394"/>
            <a:chOff x="0" y="3094280"/>
            <a:chExt cx="2214933" cy="1990394"/>
          </a:xfrm>
        </p:grpSpPr>
        <p:sp>
          <p:nvSpPr>
            <p:cNvPr id="32" name="Ellipse 31"/>
            <p:cNvSpPr/>
            <p:nvPr/>
          </p:nvSpPr>
          <p:spPr>
            <a:xfrm>
              <a:off x="0" y="3094280"/>
              <a:ext cx="2214933" cy="1990394"/>
            </a:xfrm>
            <a:prstGeom prst="ellipse">
              <a:avLst/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lipse 4"/>
            <p:cNvSpPr/>
            <p:nvPr/>
          </p:nvSpPr>
          <p:spPr>
            <a:xfrm>
              <a:off x="324370" y="3385766"/>
              <a:ext cx="1566193" cy="14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100" kern="12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819400" y="4038600"/>
            <a:ext cx="604242" cy="604242"/>
            <a:chOff x="2064706" y="2803763"/>
            <a:chExt cx="604242" cy="604242"/>
          </a:xfrm>
        </p:grpSpPr>
        <p:sp>
          <p:nvSpPr>
            <p:cNvPr id="30" name="Plus 29"/>
            <p:cNvSpPr/>
            <p:nvPr/>
          </p:nvSpPr>
          <p:spPr>
            <a:xfrm rot="19792213">
              <a:off x="2064706" y="2803763"/>
              <a:ext cx="604242" cy="604242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lus 6"/>
            <p:cNvSpPr/>
            <p:nvPr/>
          </p:nvSpPr>
          <p:spPr>
            <a:xfrm rot="19792213">
              <a:off x="2144798" y="3034825"/>
              <a:ext cx="444058" cy="1421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kern="120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3276600" y="2667000"/>
            <a:ext cx="2286000" cy="1981200"/>
            <a:chOff x="2590795" y="1676399"/>
            <a:chExt cx="1533004" cy="1659801"/>
          </a:xfrm>
        </p:grpSpPr>
        <p:sp>
          <p:nvSpPr>
            <p:cNvPr id="28" name="Ellipse 27"/>
            <p:cNvSpPr/>
            <p:nvPr/>
          </p:nvSpPr>
          <p:spPr>
            <a:xfrm>
              <a:off x="2590795" y="1676399"/>
              <a:ext cx="1533004" cy="1659801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Ellipse 8"/>
            <p:cNvSpPr/>
            <p:nvPr/>
          </p:nvSpPr>
          <p:spPr>
            <a:xfrm>
              <a:off x="2815298" y="1919471"/>
              <a:ext cx="1083998" cy="1173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100" kern="12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5562600" y="2667000"/>
            <a:ext cx="604242" cy="604242"/>
            <a:chOff x="4190998" y="1447801"/>
            <a:chExt cx="604242" cy="604242"/>
          </a:xfrm>
        </p:grpSpPr>
        <p:sp>
          <p:nvSpPr>
            <p:cNvPr id="26" name="Égal 25"/>
            <p:cNvSpPr/>
            <p:nvPr/>
          </p:nvSpPr>
          <p:spPr>
            <a:xfrm rot="19862120">
              <a:off x="4190998" y="1447801"/>
              <a:ext cx="604242" cy="604242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Égal 10"/>
            <p:cNvSpPr/>
            <p:nvPr/>
          </p:nvSpPr>
          <p:spPr>
            <a:xfrm rot="19862120">
              <a:off x="4271090" y="1572275"/>
              <a:ext cx="444058" cy="355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500" kern="120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6063179" y="1262588"/>
            <a:ext cx="2318821" cy="2014012"/>
            <a:chOff x="4693224" y="27516"/>
            <a:chExt cx="2318821" cy="2014012"/>
          </a:xfrm>
        </p:grpSpPr>
        <p:sp>
          <p:nvSpPr>
            <p:cNvPr id="24" name="Ellipse 23"/>
            <p:cNvSpPr/>
            <p:nvPr/>
          </p:nvSpPr>
          <p:spPr>
            <a:xfrm>
              <a:off x="4693224" y="27516"/>
              <a:ext cx="2318821" cy="201401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lipse 12"/>
            <p:cNvSpPr/>
            <p:nvPr/>
          </p:nvSpPr>
          <p:spPr>
            <a:xfrm>
              <a:off x="5032808" y="322461"/>
              <a:ext cx="1639653" cy="1424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100" kern="1200" dirty="0" smtClean="0"/>
                <a:t>L’univers-vocabulaire</a:t>
              </a:r>
              <a:endParaRPr lang="fr-FR" sz="2100" kern="1200" dirty="0"/>
            </a:p>
          </p:txBody>
        </p:sp>
      </p:grpSp>
      <p:sp>
        <p:nvSpPr>
          <p:cNvPr id="34" name="Titre 1"/>
          <p:cNvSpPr txBox="1">
            <a:spLocks/>
          </p:cNvSpPr>
          <p:nvPr/>
        </p:nvSpPr>
        <p:spPr>
          <a:xfrm>
            <a:off x="533400" y="381000"/>
            <a:ext cx="8183880" cy="105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Phase 1: l’univers vocabulaire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8D3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76400"/>
            <a:ext cx="37338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TIJOLO</a:t>
            </a:r>
          </a:p>
          <a:p>
            <a:pPr algn="ctr">
              <a:defRPr/>
            </a:pP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171" name="Groupe 4"/>
          <p:cNvGrpSpPr>
            <a:grpSpLocks/>
          </p:cNvGrpSpPr>
          <p:nvPr/>
        </p:nvGrpSpPr>
        <p:grpSpPr bwMode="auto">
          <a:xfrm>
            <a:off x="4876800" y="2590800"/>
            <a:ext cx="3733800" cy="2800350"/>
            <a:chOff x="4191000" y="609600"/>
            <a:chExt cx="3733800" cy="2800351"/>
          </a:xfrm>
        </p:grpSpPr>
        <p:pic>
          <p:nvPicPr>
            <p:cNvPr id="7173" name="Picture 2" descr="http://www.wienerberger.fr/images/db/srref/1201177705659,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609600"/>
              <a:ext cx="3733800" cy="2800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4" name="ZoneTexte 3"/>
            <p:cNvSpPr txBox="1">
              <a:spLocks noChangeArrowheads="1"/>
            </p:cNvSpPr>
            <p:nvPr/>
          </p:nvSpPr>
          <p:spPr bwMode="auto">
            <a:xfrm>
              <a:off x="4343400" y="3048000"/>
              <a:ext cx="3276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hlinkClick r:id="rId3"/>
                </a:rPr>
                <a:t>http://www.wienerberger.fr</a:t>
              </a:r>
              <a:endParaRPr lang="fr-FR" sz="1000"/>
            </a:p>
          </p:txBody>
        </p:sp>
      </p:grpSp>
      <p:sp>
        <p:nvSpPr>
          <p:cNvPr id="7" name="Titre 1"/>
          <p:cNvSpPr txBox="1">
            <a:spLocks/>
          </p:cNvSpPr>
          <p:nvPr/>
        </p:nvSpPr>
        <p:spPr>
          <a:xfrm>
            <a:off x="533400" y="381000"/>
            <a:ext cx="8183880" cy="105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Phase 2: codification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8D3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coloriages.fr/coloriages/coloriage-ecole-materne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11480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http://www.mescoloriages.com/coloriages/vie%20quotidienne/argent/images/argent_sac_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114800"/>
            <a:ext cx="1600200" cy="1676401"/>
          </a:xfrm>
          <a:prstGeom prst="rect">
            <a:avLst/>
          </a:prstGeom>
          <a:noFill/>
        </p:spPr>
      </p:pic>
      <p:grpSp>
        <p:nvGrpSpPr>
          <p:cNvPr id="2" name="Groupe 1"/>
          <p:cNvGrpSpPr/>
          <p:nvPr/>
        </p:nvGrpSpPr>
        <p:grpSpPr>
          <a:xfrm>
            <a:off x="381000" y="2514600"/>
            <a:ext cx="2214933" cy="1990394"/>
            <a:chOff x="0" y="3094280"/>
            <a:chExt cx="2214933" cy="1990394"/>
          </a:xfrm>
        </p:grpSpPr>
        <p:sp>
          <p:nvSpPr>
            <p:cNvPr id="3" name="Ellipse 2"/>
            <p:cNvSpPr/>
            <p:nvPr/>
          </p:nvSpPr>
          <p:spPr>
            <a:xfrm>
              <a:off x="0" y="3094280"/>
              <a:ext cx="2214933" cy="1990394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Ellipse 4"/>
            <p:cNvSpPr/>
            <p:nvPr/>
          </p:nvSpPr>
          <p:spPr>
            <a:xfrm>
              <a:off x="324370" y="3385766"/>
              <a:ext cx="1566193" cy="14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100" kern="1200" dirty="0"/>
            </a:p>
          </p:txBody>
        </p:sp>
      </p:grpSp>
      <p:pic>
        <p:nvPicPr>
          <p:cNvPr id="26628" name="Picture 4" descr="https://encrypted-tbn0.gstatic.com/images?q=tbn:ANd9GcRgddp4d9UTb6fYPkQhTVZHoicg8HQUibywZvcZE_DLa37j4qM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286000"/>
            <a:ext cx="1676400" cy="1941359"/>
          </a:xfrm>
          <a:prstGeom prst="rect">
            <a:avLst/>
          </a:prstGeom>
          <a:noFill/>
        </p:spPr>
      </p:pic>
      <p:pic>
        <p:nvPicPr>
          <p:cNvPr id="6146" name="Picture 2" descr="http://t0.gstatic.com/images?q=tbn:ANd9GcRtR4SRY59rX0iIDXaOhhmpsHQhXAMNkMiYTU2wdqvZauzQDU2sE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838200"/>
            <a:ext cx="2476500" cy="1847851"/>
          </a:xfrm>
          <a:prstGeom prst="rect">
            <a:avLst/>
          </a:prstGeom>
          <a:noFill/>
        </p:spPr>
      </p:pic>
      <p:grpSp>
        <p:nvGrpSpPr>
          <p:cNvPr id="14" name="Groupe 13"/>
          <p:cNvGrpSpPr/>
          <p:nvPr/>
        </p:nvGrpSpPr>
        <p:grpSpPr>
          <a:xfrm>
            <a:off x="2819400" y="2819400"/>
            <a:ext cx="1371600" cy="1371600"/>
            <a:chOff x="2971800" y="3505200"/>
            <a:chExt cx="1371600" cy="1371600"/>
          </a:xfrm>
        </p:grpSpPr>
        <p:sp>
          <p:nvSpPr>
            <p:cNvPr id="5" name="Flèche à trois pointes 4"/>
            <p:cNvSpPr/>
            <p:nvPr/>
          </p:nvSpPr>
          <p:spPr>
            <a:xfrm rot="5400000">
              <a:off x="32766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à trois pointes 12"/>
            <p:cNvSpPr/>
            <p:nvPr/>
          </p:nvSpPr>
          <p:spPr>
            <a:xfrm rot="16200000">
              <a:off x="26670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800600" y="1066800"/>
            <a:ext cx="1371600" cy="1371600"/>
            <a:chOff x="2971800" y="3505200"/>
            <a:chExt cx="1371600" cy="1371600"/>
          </a:xfrm>
        </p:grpSpPr>
        <p:sp>
          <p:nvSpPr>
            <p:cNvPr id="16" name="Flèche à trois pointes 15"/>
            <p:cNvSpPr/>
            <p:nvPr/>
          </p:nvSpPr>
          <p:spPr>
            <a:xfrm rot="5400000">
              <a:off x="32766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lèche à trois pointes 16"/>
            <p:cNvSpPr/>
            <p:nvPr/>
          </p:nvSpPr>
          <p:spPr>
            <a:xfrm rot="16200000">
              <a:off x="26670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724400" y="4419600"/>
            <a:ext cx="1371600" cy="1371600"/>
            <a:chOff x="2971800" y="3505200"/>
            <a:chExt cx="1371600" cy="1371600"/>
          </a:xfrm>
        </p:grpSpPr>
        <p:sp>
          <p:nvSpPr>
            <p:cNvPr id="19" name="Flèche à trois pointes 18"/>
            <p:cNvSpPr/>
            <p:nvPr/>
          </p:nvSpPr>
          <p:spPr>
            <a:xfrm rot="5400000">
              <a:off x="32766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lèche à trois pointes 19"/>
            <p:cNvSpPr/>
            <p:nvPr/>
          </p:nvSpPr>
          <p:spPr>
            <a:xfrm rot="16200000">
              <a:off x="26670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400800" y="2819400"/>
            <a:ext cx="1371600" cy="1371600"/>
            <a:chOff x="2971800" y="3505200"/>
            <a:chExt cx="1371600" cy="1371600"/>
          </a:xfrm>
        </p:grpSpPr>
        <p:sp>
          <p:nvSpPr>
            <p:cNvPr id="22" name="Flèche à trois pointes 21"/>
            <p:cNvSpPr/>
            <p:nvPr/>
          </p:nvSpPr>
          <p:spPr>
            <a:xfrm rot="5400000">
              <a:off x="32766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lèche à trois pointes 22"/>
            <p:cNvSpPr/>
            <p:nvPr/>
          </p:nvSpPr>
          <p:spPr>
            <a:xfrm rot="16200000">
              <a:off x="2667000" y="3810000"/>
              <a:ext cx="1371600" cy="762000"/>
            </a:xfrm>
            <a:prstGeom prst="leftRightUpArrow">
              <a:avLst>
                <a:gd name="adj1" fmla="val 10655"/>
                <a:gd name="adj2" fmla="val 96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152" name="Picture 8" descr="http://t3.gstatic.com/images?q=tbn:ANd9GcSAGtUgGkGz5voPm0GMBDdb2p6LYac48-JB_nppogRzrqwUWXPc6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990600"/>
            <a:ext cx="1533525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10200" y="2514601"/>
            <a:ext cx="320040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LAJOTA</a:t>
            </a:r>
          </a:p>
          <a:p>
            <a:pPr algn="ctr">
              <a:defRPr/>
            </a:pPr>
            <a:endParaRPr lang="fr-F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LOTE</a:t>
            </a:r>
          </a:p>
          <a:p>
            <a:pPr algn="ctr">
              <a:defRPr/>
            </a:pPr>
            <a:endParaRPr lang="fr-F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TELA</a:t>
            </a:r>
          </a:p>
          <a:p>
            <a:pPr algn="ctr">
              <a:defRPr/>
            </a:pPr>
            <a:endParaRPr lang="fr-F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JUTE</a:t>
            </a:r>
          </a:p>
          <a:p>
            <a:pPr algn="ctr">
              <a:defRPr/>
            </a:pP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286000" y="29718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743200" y="39624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819400" y="49530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3400" y="381000"/>
            <a:ext cx="8183880" cy="1051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Phase 3: décomposition     			  			     	phonétique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8D3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4572000" y="4114800"/>
            <a:ext cx="1295400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62000" y="1515070"/>
            <a:ext cx="3733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TI-JO-LO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971800"/>
            <a:ext cx="3733800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TA- TE-TI-TO-TU</a:t>
            </a:r>
          </a:p>
          <a:p>
            <a:pPr algn="ctr">
              <a:defRPr/>
            </a:pPr>
            <a:endParaRPr lang="fr-F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JA-JE-JI-JO-JU</a:t>
            </a:r>
          </a:p>
          <a:p>
            <a:pPr algn="ctr">
              <a:defRPr/>
            </a:pPr>
            <a:endParaRPr lang="fr-F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LA-LE-LI-LO-LU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1" animBg="1"/>
      <p:bldP spid="4" grpId="0" animBg="1"/>
      <p:bldP spid="5" grpId="0" animBg="1"/>
      <p:bldP spid="8" grpId="0"/>
      <p:bldP spid="9" grpId="0" animBg="1"/>
      <p:bldP spid="10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5005</TotalTime>
  <Words>283</Words>
  <Application>Microsoft Office PowerPoint</Application>
  <PresentationFormat>Affichage à l'écran (4:3)</PresentationFormat>
  <Paragraphs>103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Aspect</vt:lpstr>
      <vt:lpstr>  Conscientisation ou Pédagogie de la liberté</vt:lpstr>
      <vt:lpstr>Paulo Freire à travers ces idées</vt:lpstr>
      <vt:lpstr>1er Stade: Magical consciousness</vt:lpstr>
      <vt:lpstr>2nd stade: Naïve Consciousness</vt:lpstr>
      <vt:lpstr>3ème Stade: Critical Consciousness</vt:lpstr>
      <vt:lpstr>Présentation PowerPoint</vt:lpstr>
      <vt:lpstr>Présentation PowerPoint</vt:lpstr>
      <vt:lpstr>Présentation PowerPoint</vt:lpstr>
      <vt:lpstr>Présentation PowerPoint</vt:lpstr>
      <vt:lpstr>« Je les alphabétise tout en respectant leur conscience »                 Paulo Freire</vt:lpstr>
    </vt:vector>
  </TitlesOfParts>
  <Company>University of Illinois at Urbana 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UIUC</dc:creator>
  <cp:lastModifiedBy>Catherine</cp:lastModifiedBy>
  <cp:revision>127</cp:revision>
  <dcterms:created xsi:type="dcterms:W3CDTF">2008-06-30T17:05:19Z</dcterms:created>
  <dcterms:modified xsi:type="dcterms:W3CDTF">2012-11-18T17:00:01Z</dcterms:modified>
</cp:coreProperties>
</file>