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6"/>
  </p:notesMasterIdLst>
  <p:sldIdLst>
    <p:sldId id="296" r:id="rId2"/>
    <p:sldId id="305" r:id="rId3"/>
    <p:sldId id="300" r:id="rId4"/>
    <p:sldId id="307" r:id="rId5"/>
    <p:sldId id="308" r:id="rId6"/>
    <p:sldId id="309" r:id="rId7"/>
    <p:sldId id="280" r:id="rId8"/>
    <p:sldId id="283" r:id="rId9"/>
    <p:sldId id="315" r:id="rId10"/>
    <p:sldId id="302" r:id="rId11"/>
    <p:sldId id="314" r:id="rId12"/>
    <p:sldId id="313" r:id="rId13"/>
    <p:sldId id="316" r:id="rId14"/>
    <p:sldId id="29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9787" autoAdjust="0"/>
    <p:restoredTop sz="94660"/>
  </p:normalViewPr>
  <p:slideViewPr>
    <p:cSldViewPr>
      <p:cViewPr>
        <p:scale>
          <a:sx n="77" d="100"/>
          <a:sy n="77" d="100"/>
        </p:scale>
        <p:origin x="-85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79AD-B08C-4857-8B5F-1C15E975B4ED}" type="datetimeFigureOut">
              <a:rPr lang="fr-FR" smtClean="0"/>
              <a:t>19/03/2013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EDEB3-EE4C-41FF-9BC9-A260BA4B4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0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EDEB3-EE4C-41FF-9BC9-A260BA4B4E4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4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398B-02E4-4C75-80B3-CF850A0A7025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2D8D-C17F-4EB1-8769-D5861486FBE0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AE7-7A45-4199-9499-AD3FD1DF83DC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593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1297-C870-4407-A1C8-422ECC8A509D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9D5-47AE-44B6-87C5-B2CE04C222FD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50CB-EBB2-4733-9B2D-BB29E06E941B}" type="datetime1">
              <a:rPr lang="fr-FR" smtClean="0"/>
              <a:t>19/03/2013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9EB-9264-4BAA-B5EE-C31C34768276}" type="datetime1">
              <a:rPr lang="fr-FR" smtClean="0"/>
              <a:t>19/03/2013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321D-021C-4968-A7BB-523D24510042}" type="datetime1">
              <a:rPr lang="fr-FR" smtClean="0"/>
              <a:t>19/03/2013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42F9-C44E-44F6-B587-46FB99F06890}" type="datetime1">
              <a:rPr lang="fr-FR" smtClean="0"/>
              <a:t>19/03/2013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E36F-A817-4F2D-9CB1-5AF61B23199A}" type="datetime1">
              <a:rPr lang="fr-FR" smtClean="0"/>
              <a:t>19/03/2013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4A6D-E6ED-4E33-B275-0823E01093AA}" type="datetime1">
              <a:rPr lang="fr-FR" smtClean="0"/>
              <a:t>19/03/2013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1CA758-95F8-4A0E-8D8F-6F1B62B7B3C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966570-2FF1-46CC-86C7-C829AAB3C6E0}" type="datetime1">
              <a:rPr lang="fr-FR" smtClean="0"/>
              <a:t>19/03/2013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3A4DA3BC-CADB-4C97-8B61-94B8E2B16412}" type="datetime1">
              <a:rPr lang="fr-FR" smtClean="0"/>
              <a:t>19/03/2013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Roger HIEMSTRA / SDL Présenté par Rébecca &amp; Jean Claude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21CA758-95F8-4A0E-8D8F-6F1B62B7B3C4}" type="slidenum">
              <a:rPr lang="fr-FR" smtClean="0"/>
              <a:t>1</a:t>
            </a:fld>
            <a:endParaRPr lang="fr-FR"/>
          </a:p>
        </p:txBody>
      </p:sp>
      <p:sp>
        <p:nvSpPr>
          <p:cNvPr id="39" name="Shape 39"/>
          <p:cNvSpPr txBox="1">
            <a:spLocks noGrp="1"/>
          </p:cNvSpPr>
          <p:nvPr>
            <p:ph type="ctrTitle" idx="4294967295"/>
          </p:nvPr>
        </p:nvSpPr>
        <p:spPr>
          <a:xfrm>
            <a:off x="3711575" y="1700213"/>
            <a:ext cx="5432425" cy="862012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Roger Hiemstra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4294967295"/>
          </p:nvPr>
        </p:nvSpPr>
        <p:spPr>
          <a:xfrm>
            <a:off x="467544" y="3356992"/>
            <a:ext cx="7772400" cy="1169987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dirty="0" smtClean="0"/>
              <a:t>Aider l’apprenant à être responsable de </a:t>
            </a:r>
            <a:r>
              <a:rPr lang="en" dirty="0"/>
              <a:t>s</a:t>
            </a:r>
            <a:r>
              <a:rPr lang="en" dirty="0" smtClean="0"/>
              <a:t>es apprentissages</a:t>
            </a:r>
            <a:endParaRPr lang="en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7823"/>
            <a:ext cx="1368152" cy="18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53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857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SDL process : facilitation</a:t>
            </a:r>
            <a:endParaRPr lang="fr-FR" dirty="0">
              <a:solidFill>
                <a:srgbClr val="00B050"/>
              </a:solidFill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1043607" y="776634"/>
            <a:ext cx="3133650" cy="6081366"/>
            <a:chOff x="4580090" y="776634"/>
            <a:chExt cx="2264595" cy="6081366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4618577" y="1520788"/>
              <a:ext cx="2226108" cy="53372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smtClean="0"/>
                <a:t>1.Évaluation </a:t>
              </a:r>
              <a:r>
                <a:rPr lang="fr-FR" sz="1400" dirty="0"/>
                <a:t>des </a:t>
              </a:r>
              <a:r>
                <a:rPr lang="fr-FR" sz="1400" dirty="0" smtClean="0"/>
                <a:t>besoins</a:t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2. Fixer des </a:t>
              </a:r>
              <a:r>
                <a:rPr lang="fr-FR" sz="1400" dirty="0" smtClean="0"/>
                <a:t>objectifs</a:t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3. Spécification des contenus </a:t>
              </a:r>
              <a:r>
                <a:rPr lang="fr-FR" sz="1400" dirty="0" smtClean="0"/>
                <a:t/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4. </a:t>
              </a:r>
              <a:r>
                <a:rPr lang="fr-FR" sz="1400" dirty="0" smtClean="0"/>
                <a:t>Jolonnage </a:t>
              </a:r>
              <a:r>
                <a:rPr lang="fr-FR" sz="1400" dirty="0"/>
                <a:t>de </a:t>
              </a:r>
              <a:r>
                <a:rPr lang="fr-FR" sz="1400" dirty="0" smtClean="0"/>
                <a:t>l'apprentissage</a:t>
              </a:r>
              <a:br>
                <a:rPr lang="fr-FR" sz="1400" dirty="0" smtClean="0"/>
              </a:br>
              <a:endParaRPr lang="fr-FR" sz="1400" dirty="0" smtClean="0"/>
            </a:p>
            <a:p>
              <a:r>
                <a:rPr lang="fr-FR" sz="1400" dirty="0" smtClean="0"/>
                <a:t>5</a:t>
              </a:r>
              <a:r>
                <a:rPr lang="fr-FR" sz="1400" dirty="0"/>
                <a:t>. Choisir les méthodes pédagogiques, techniques et </a:t>
              </a:r>
              <a:r>
                <a:rPr lang="fr-FR" sz="1400" dirty="0" smtClean="0"/>
                <a:t>dispositif</a:t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6. Contrôle de l'environnement </a:t>
              </a:r>
              <a:r>
                <a:rPr lang="fr-FR" sz="1400" dirty="0" smtClean="0"/>
                <a:t>d'apprentissage</a:t>
              </a:r>
              <a:br>
                <a:rPr lang="fr-FR" sz="1400" dirty="0" smtClean="0"/>
              </a:br>
              <a:endParaRPr lang="fr-FR" sz="1400" dirty="0" smtClean="0"/>
            </a:p>
            <a:p>
              <a:r>
                <a:rPr lang="fr-FR" sz="1400" dirty="0" smtClean="0"/>
                <a:t>7</a:t>
              </a:r>
              <a:r>
                <a:rPr lang="fr-FR" sz="1400" dirty="0"/>
                <a:t>. Promouvoir l'introspection, la réflexion et la pensée </a:t>
              </a:r>
              <a:r>
                <a:rPr lang="fr-FR" sz="1400" dirty="0" smtClean="0"/>
                <a:t>critique</a:t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8. Rôle du </a:t>
              </a:r>
              <a:r>
                <a:rPr lang="fr-FR" sz="1400" dirty="0" smtClean="0"/>
                <a:t>formateur</a:t>
              </a:r>
              <a:br>
                <a:rPr lang="fr-FR" sz="1400" dirty="0" smtClean="0"/>
              </a:br>
              <a:endParaRPr lang="fr-FR" sz="1400" dirty="0"/>
            </a:p>
            <a:p>
              <a:r>
                <a:rPr lang="fr-FR" sz="1400" dirty="0"/>
                <a:t>9. L'évaluation de l'apprentissage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580090" y="776634"/>
              <a:ext cx="2226108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FR" dirty="0"/>
                <a:t>9 aspects pouvant être contrôlés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4630840" y="825312"/>
            <a:ext cx="3253527" cy="5978977"/>
            <a:chOff x="6948263" y="775203"/>
            <a:chExt cx="3253527" cy="5978977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6948263" y="1452972"/>
              <a:ext cx="3253527" cy="53012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Planification et autodiagnostic</a:t>
              </a:r>
              <a:br>
                <a:rPr lang="fr-FR" sz="1600" dirty="0" smtClean="0"/>
              </a:br>
              <a:endParaRPr lang="fr-FR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Techniques d’apprentissage individuel</a:t>
              </a:r>
              <a:br>
                <a:rPr lang="fr-FR" sz="1600" dirty="0" smtClean="0"/>
              </a:br>
              <a:endParaRPr lang="fr-FR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Réflexion personnelle</a:t>
              </a:r>
              <a:br>
                <a:rPr lang="fr-FR" sz="1600" dirty="0" smtClean="0"/>
              </a:br>
              <a:endParaRPr lang="fr-FR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Développement des compétences individuelles</a:t>
              </a:r>
              <a:br>
                <a:rPr lang="fr-FR" sz="1600" dirty="0" smtClean="0"/>
              </a:br>
              <a:endParaRPr lang="fr-FR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Techniques d’apprentissage en groupe</a:t>
              </a:r>
              <a:br>
                <a:rPr lang="fr-FR" sz="1600" dirty="0" smtClean="0"/>
              </a:br>
              <a:endParaRPr lang="fr-FR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 smtClean="0"/>
                <a:t>L’usage de la communauté éducative</a:t>
              </a:r>
              <a:br>
                <a:rPr lang="fr-FR" sz="1600" dirty="0" smtClean="0"/>
              </a:br>
              <a:r>
                <a:rPr lang="fr-FR" sz="1600" dirty="0" smtClean="0"/>
                <a:t>(Hiemstra 1993)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fr-FR" dirty="0" smtClean="0"/>
            </a:p>
            <a:p>
              <a:pPr marL="342900" indent="-342900" algn="ctr">
                <a:buFont typeface="+mj-lt"/>
                <a:buAutoNum type="arabicPeriod"/>
              </a:pP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024776" y="775203"/>
              <a:ext cx="2960991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FR" dirty="0"/>
                <a:t>5 </a:t>
              </a:r>
              <a:r>
                <a:rPr lang="fr-FR" dirty="0" smtClean="0"/>
                <a:t>catégories : outils</a:t>
              </a:r>
              <a:r>
                <a:rPr lang="fr-FR" dirty="0"/>
                <a:t>, techniques , </a:t>
              </a:r>
              <a:r>
                <a:rPr lang="fr-FR" dirty="0" smtClean="0"/>
                <a:t>ressources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9912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476820"/>
            <a:ext cx="8229600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sz="36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Environnement d’apprentissage</a:t>
            </a:r>
            <a:endParaRPr lang="en" sz="36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" name="Groupe 3"/>
          <p:cNvGrpSpPr/>
          <p:nvPr/>
        </p:nvGrpSpPr>
        <p:grpSpPr>
          <a:xfrm>
            <a:off x="1259632" y="1772816"/>
            <a:ext cx="6696744" cy="4392488"/>
            <a:chOff x="1259632" y="1772816"/>
            <a:chExt cx="6696744" cy="4392488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491880" y="1772816"/>
              <a:ext cx="2232248" cy="129614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Dimension Physique</a:t>
              </a:r>
              <a:endParaRPr lang="fr-FR" dirty="0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3563888" y="4869160"/>
              <a:ext cx="2232248" cy="12961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Philosophie personnelle </a:t>
              </a:r>
            </a:p>
            <a:p>
              <a:pPr algn="ctr"/>
              <a:r>
                <a:rPr lang="fr-FR" dirty="0" smtClean="0"/>
                <a:t>=</a:t>
              </a:r>
            </a:p>
            <a:p>
              <a:pPr algn="ctr"/>
              <a:r>
                <a:rPr lang="fr-FR" dirty="0" smtClean="0"/>
                <a:t>Orientation des pratiques</a:t>
              </a:r>
              <a:endParaRPr lang="fr-FR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1259632" y="3140968"/>
              <a:ext cx="2232248" cy="12961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Dimension Psychologique</a:t>
              </a:r>
              <a:endParaRPr lang="fr-FR" dirty="0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5724128" y="3140968"/>
              <a:ext cx="2232248" cy="12961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Dimension sociale et culturelle</a:t>
              </a:r>
              <a:endParaRPr lang="fr-FR" dirty="0"/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 flipV="1">
            <a:off x="5868144" y="4581128"/>
            <a:ext cx="79208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2483768" y="4653136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644008" y="321297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476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Environnement d’apprentissage </a:t>
            </a:r>
            <a:b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9 Préconisations</a:t>
            </a:r>
            <a:endParaRPr lang="fr-FR" sz="3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15200" cy="49677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Aménager les environnements d’apprentissage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Analyser l’aménagement des environnement d’apprentissage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Prendre en compte la dimension psychologique et émotionnelle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Prendre en compte la dimension sociale et culturelle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Inclure des TIC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Aider et travailler avec les apprenants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Analyser ses pratiques 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S’engager à changer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Futura L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Futura Lt" pitchFamily="34" charset="0"/>
              </a:rPr>
              <a:t>Etre proactif dans l’avènement du changement</a:t>
            </a:r>
            <a:endParaRPr lang="fr-FR" sz="1600" dirty="0">
              <a:latin typeface="Futura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Conclusion: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609600" y="1752562"/>
            <a:ext cx="7634808" cy="2828528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Perspective:</a:t>
            </a:r>
          </a:p>
          <a:p>
            <a:pPr lvl="1"/>
            <a:r>
              <a:rPr lang="fr-FR" dirty="0" smtClean="0"/>
              <a:t>Le mode de formation de l’avenir</a:t>
            </a:r>
          </a:p>
          <a:p>
            <a:pPr lvl="2"/>
            <a:r>
              <a:rPr lang="fr-FR" dirty="0" smtClean="0"/>
              <a:t>apprenance </a:t>
            </a:r>
            <a:r>
              <a:rPr lang="fr-FR" dirty="0"/>
              <a:t>/</a:t>
            </a:r>
            <a:r>
              <a:rPr lang="fr-FR" dirty="0" smtClean="0"/>
              <a:t>d’autoformation </a:t>
            </a:r>
          </a:p>
          <a:p>
            <a:pPr lvl="2"/>
            <a:r>
              <a:rPr lang="fr-FR" dirty="0" smtClean="0"/>
              <a:t>formateur facilitateur</a:t>
            </a:r>
          </a:p>
          <a:p>
            <a:pPr lvl="2"/>
            <a:r>
              <a:rPr lang="fr-FR" dirty="0" smtClean="0"/>
              <a:t>communautés d’apprentissage /le web 2.0</a:t>
            </a:r>
          </a:p>
          <a:p>
            <a:pPr lvl="1"/>
            <a:r>
              <a:rPr lang="fr-FR" dirty="0" smtClean="0"/>
              <a:t>Life long learning : </a:t>
            </a:r>
            <a:r>
              <a:rPr lang="fr-FR" dirty="0" err="1" smtClean="0"/>
              <a:t>way</a:t>
            </a:r>
            <a:r>
              <a:rPr lang="fr-FR" dirty="0" smtClean="0"/>
              <a:t> of life</a:t>
            </a:r>
          </a:p>
          <a:p>
            <a:pPr marL="411480" lvl="1" indent="0">
              <a:buNone/>
            </a:pP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267744" y="479715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accent5">
                    <a:lumMod val="50000"/>
                  </a:schemeClr>
                </a:solidFill>
              </a:rPr>
              <a:t>Vos Questions</a:t>
            </a:r>
          </a:p>
          <a:p>
            <a:pPr algn="ctr"/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Merci !</a:t>
            </a:r>
            <a:endParaRPr lang="fr-FR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08920"/>
            <a:ext cx="2229917" cy="2952000"/>
          </a:xfr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6CF5-F1D8-4520-9D0B-9B3E5E9B64BC}" type="datetime1">
              <a:rPr lang="fr-FR" smtClean="0"/>
              <a:t>19/03/2013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2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/>
                </a:solidFill>
                <a:latin typeface="+mj-lt"/>
              </a:rPr>
              <a:t>PLAN</a:t>
            </a:r>
            <a:endParaRPr lang="fr-FR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smtClean="0">
                <a:latin typeface="Futura Bk" pitchFamily="34" charset="0"/>
              </a:rPr>
              <a:t>Vie et œuvre</a:t>
            </a:r>
          </a:p>
          <a:p>
            <a:r>
              <a:rPr lang="fr-FR" sz="2800" dirty="0" smtClean="0">
                <a:latin typeface="Futura Bk" pitchFamily="34" charset="0"/>
              </a:rPr>
              <a:t>Comprendre la SDL</a:t>
            </a:r>
          </a:p>
          <a:p>
            <a:r>
              <a:rPr lang="fr-FR" sz="2800" dirty="0" smtClean="0">
                <a:latin typeface="Futura Bk" pitchFamily="34" charset="0"/>
              </a:rPr>
              <a:t>Faciliter la SDL</a:t>
            </a:r>
          </a:p>
          <a:p>
            <a:r>
              <a:rPr lang="fr-FR" sz="2800" dirty="0" smtClean="0">
                <a:latin typeface="Futura Bk" pitchFamily="34" charset="0"/>
              </a:rPr>
              <a:t>Intervention de Hiemstra</a:t>
            </a:r>
          </a:p>
          <a:p>
            <a:r>
              <a:rPr lang="fr-FR" sz="2800" dirty="0" smtClean="0">
                <a:latin typeface="Futura Bk" pitchFamily="34" charset="0"/>
              </a:rPr>
              <a:t>Questions</a:t>
            </a:r>
          </a:p>
          <a:p>
            <a:r>
              <a:rPr lang="fr-FR" sz="2800" dirty="0" smtClean="0">
                <a:latin typeface="Futura Bk" pitchFamily="34" charset="0"/>
              </a:rPr>
              <a:t>Conclusion et perspectives</a:t>
            </a:r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3176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861342" y="266017"/>
            <a:ext cx="6230938" cy="74314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Quelques ouvrages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F2E6-76F7-4051-A5BC-6A811761B37E}" type="datetime1">
              <a:rPr lang="fr-FR" smtClean="0"/>
              <a:t>19/03/2013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3</a:t>
            </a:fld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3347864" y="3325008"/>
            <a:ext cx="2452087" cy="3282441"/>
            <a:chOff x="3347350" y="3317121"/>
            <a:chExt cx="2452087" cy="32824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3317121"/>
              <a:ext cx="2091533" cy="3282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3347350" y="5504519"/>
              <a:ext cx="1008112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1991</a:t>
              </a:r>
              <a:endParaRPr lang="fr-FR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09177" y="3629889"/>
            <a:ext cx="2494734" cy="3217642"/>
            <a:chOff x="323528" y="3440277"/>
            <a:chExt cx="2494734" cy="321764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440277"/>
              <a:ext cx="2051720" cy="3217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1932233" y="5629890"/>
              <a:ext cx="8860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1994</a:t>
              </a:r>
              <a:endParaRPr lang="fr-FR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2123728" y="980727"/>
            <a:ext cx="2520280" cy="2465757"/>
            <a:chOff x="2123728" y="980727"/>
            <a:chExt cx="2520280" cy="24657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980727"/>
              <a:ext cx="1962100" cy="2465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ZoneTexte 10"/>
            <p:cNvSpPr txBox="1"/>
            <p:nvPr/>
          </p:nvSpPr>
          <p:spPr>
            <a:xfrm>
              <a:off x="3707904" y="2636912"/>
              <a:ext cx="936104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1991</a:t>
              </a:r>
              <a:endParaRPr lang="fr-FR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395536" y="1157236"/>
            <a:ext cx="1609725" cy="2352438"/>
            <a:chOff x="-132261" y="357308"/>
            <a:chExt cx="1609725" cy="235243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55442">
              <a:off x="-132261" y="357308"/>
              <a:ext cx="1609725" cy="2333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ZoneTexte 12"/>
            <p:cNvSpPr txBox="1"/>
            <p:nvPr/>
          </p:nvSpPr>
          <p:spPr>
            <a:xfrm>
              <a:off x="0" y="2340414"/>
              <a:ext cx="1187624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1980</a:t>
              </a:r>
              <a:endParaRPr lang="fr-FR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780278" y="1120236"/>
            <a:ext cx="1579412" cy="1860701"/>
            <a:chOff x="5047456" y="1410064"/>
            <a:chExt cx="1579412" cy="186070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7456" y="1410064"/>
              <a:ext cx="1261492" cy="1860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ZoneTexte 14"/>
            <p:cNvSpPr txBox="1"/>
            <p:nvPr/>
          </p:nvSpPr>
          <p:spPr>
            <a:xfrm>
              <a:off x="5799437" y="2821578"/>
              <a:ext cx="827431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1990</a:t>
              </a:r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776952" y="1267894"/>
            <a:ext cx="1441865" cy="2112307"/>
            <a:chOff x="6966715" y="735398"/>
            <a:chExt cx="1441865" cy="2112307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79573">
              <a:off x="6966715" y="735398"/>
              <a:ext cx="1392932" cy="2023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ZoneTexte 16"/>
            <p:cNvSpPr txBox="1"/>
            <p:nvPr/>
          </p:nvSpPr>
          <p:spPr>
            <a:xfrm>
              <a:off x="7518091" y="2478373"/>
              <a:ext cx="890489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1997</a:t>
              </a:r>
              <a:endParaRPr lang="fr-FR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220210" y="3631908"/>
            <a:ext cx="1926800" cy="2745596"/>
            <a:chOff x="6626868" y="3789040"/>
            <a:chExt cx="1926800" cy="274559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692" y="3789040"/>
              <a:ext cx="1780976" cy="25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6626868" y="6165304"/>
              <a:ext cx="1113484" cy="3693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1976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Définitions</a:t>
            </a:r>
            <a:endParaRPr lang="fr-FR" sz="36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139136" cy="4967700"/>
          </a:xfrm>
        </p:spPr>
        <p:txBody>
          <a:bodyPr/>
          <a:lstStyle/>
          <a:p>
            <a:r>
              <a:rPr lang="fr-FR" dirty="0" smtClean="0">
                <a:latin typeface="Futura Bk" pitchFamily="34" charset="0"/>
              </a:rPr>
              <a:t>Selon Knowles (1975)</a:t>
            </a:r>
          </a:p>
          <a:p>
            <a:pPr>
              <a:buNone/>
            </a:pPr>
            <a:endParaRPr lang="fr-FR" dirty="0" smtClean="0">
              <a:latin typeface="Futura Bk" pitchFamily="34" charset="0"/>
            </a:endParaRPr>
          </a:p>
          <a:p>
            <a:r>
              <a:rPr lang="fr-FR" dirty="0" smtClean="0">
                <a:latin typeface="Futura Bk" pitchFamily="34" charset="0"/>
              </a:rPr>
              <a:t>Selon Brookfield (1984)</a:t>
            </a:r>
          </a:p>
          <a:p>
            <a:endParaRPr lang="fr-FR" dirty="0" smtClean="0">
              <a:latin typeface="Futura Bk" pitchFamily="34" charset="0"/>
            </a:endParaRPr>
          </a:p>
          <a:p>
            <a:r>
              <a:rPr lang="fr-FR" dirty="0" smtClean="0">
                <a:latin typeface="Futura Bk" pitchFamily="34" charset="0"/>
              </a:rPr>
              <a:t>Selon Brockett et Hiemstra (1991)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55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Le Modèle PRO</a:t>
            </a:r>
            <a:endParaRPr lang="fr-FR" sz="36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1184985" y="1700808"/>
            <a:ext cx="6696744" cy="4680520"/>
            <a:chOff x="1259632" y="1772816"/>
            <a:chExt cx="6696744" cy="468052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3491880" y="1772816"/>
              <a:ext cx="2232248" cy="129614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Responsabilité personnelle</a:t>
              </a:r>
              <a:endParaRPr lang="fr-FR" dirty="0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3563888" y="5157192"/>
              <a:ext cx="2232248" cy="12961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Autodirection</a:t>
              </a:r>
              <a:r>
                <a:rPr lang="fr-FR" dirty="0" smtClean="0"/>
                <a:t> dans l’apprentissage</a:t>
              </a:r>
              <a:endParaRPr lang="fr-FR" dirty="0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1259632" y="3140968"/>
              <a:ext cx="2232248" cy="12961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Apprentissage autodirigé</a:t>
              </a:r>
              <a:endParaRPr lang="fr-FR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724128" y="3140968"/>
              <a:ext cx="2232248" cy="12961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Autodirection de l’apprenant</a:t>
              </a:r>
              <a:endParaRPr lang="fr-FR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5796136" y="2204864"/>
              <a:ext cx="79208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flipH="1">
              <a:off x="2627784" y="2204864"/>
              <a:ext cx="79208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2195736" y="4581128"/>
              <a:ext cx="115212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H="1">
              <a:off x="5868144" y="4581128"/>
              <a:ext cx="1296144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140869" y="18976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Processus d’enseignement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441569" y="18976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Processus d’apprentissage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7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Le Modèle PPC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683568" y="1491170"/>
            <a:ext cx="7416824" cy="4268217"/>
            <a:chOff x="395536" y="1844824"/>
            <a:chExt cx="8352928" cy="4268217"/>
          </a:xfrm>
        </p:grpSpPr>
        <p:sp>
          <p:nvSpPr>
            <p:cNvPr id="4" name="Triangle isocèle 3"/>
            <p:cNvSpPr/>
            <p:nvPr/>
          </p:nvSpPr>
          <p:spPr>
            <a:xfrm>
              <a:off x="1475656" y="2204864"/>
              <a:ext cx="6120680" cy="3528392"/>
            </a:xfrm>
            <a:prstGeom prst="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347864" y="1844824"/>
              <a:ext cx="2376264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Personne</a:t>
              </a:r>
              <a:endParaRPr lang="fr-FR" b="1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95536" y="5805264"/>
              <a:ext cx="2376264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Processus</a:t>
              </a:r>
              <a:endParaRPr lang="fr-FR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372200" y="5805264"/>
              <a:ext cx="2376264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Contexte</a:t>
              </a:r>
              <a:endParaRPr lang="fr-FR" b="1" dirty="0"/>
            </a:p>
          </p:txBody>
        </p:sp>
        <p:cxnSp>
          <p:nvCxnSpPr>
            <p:cNvPr id="9" name="Connecteur droit 8"/>
            <p:cNvCxnSpPr>
              <a:stCxn id="4" idx="0"/>
            </p:cNvCxnSpPr>
            <p:nvPr/>
          </p:nvCxnSpPr>
          <p:spPr>
            <a:xfrm>
              <a:off x="4535996" y="2204864"/>
              <a:ext cx="36004" cy="1944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>
              <a:stCxn id="4" idx="2"/>
            </p:cNvCxnSpPr>
            <p:nvPr/>
          </p:nvCxnSpPr>
          <p:spPr>
            <a:xfrm flipV="1">
              <a:off x="1475656" y="4149080"/>
              <a:ext cx="3096344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>
              <a:stCxn id="4" idx="4"/>
            </p:cNvCxnSpPr>
            <p:nvPr/>
          </p:nvCxnSpPr>
          <p:spPr>
            <a:xfrm flipH="1" flipV="1">
              <a:off x="4572000" y="4149080"/>
              <a:ext cx="3024336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3851920" y="3933056"/>
              <a:ext cx="1512168" cy="73866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Auto direction dans l’apprentissage</a:t>
              </a:r>
              <a:endParaRPr lang="fr-FR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73851" y="616530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200" dirty="0" smtClean="0"/>
              <a:t>Figure 1. L'idéal d’auto-direction dans l’apprentissage est équilibrée dans les trois domaines.</a:t>
            </a:r>
          </a:p>
          <a:p>
            <a:pPr algn="ctr" fontAlgn="base"/>
            <a:r>
              <a:rPr lang="fr-FR" sz="1200" b="1" dirty="0" err="1" smtClean="0"/>
              <a:t>Darrell</a:t>
            </a:r>
            <a:r>
              <a:rPr lang="fr-FR" sz="1200" b="1" dirty="0" smtClean="0"/>
              <a:t> Tullier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12851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765" y="116632"/>
            <a:ext cx="8229600" cy="792088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>Person : aider à développer l’autodirection</a:t>
            </a:r>
            <a:endParaRPr lang="fr-F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0F64-FEFD-4974-BD65-50F679DCBDA4}" type="datetime1">
              <a:rPr lang="fr-FR" smtClean="0"/>
              <a:t>19/03/2013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7</a:t>
            </a:fld>
            <a:endParaRPr lang="fr-FR"/>
          </a:p>
        </p:txBody>
      </p:sp>
      <p:sp>
        <p:nvSpPr>
          <p:cNvPr id="4" name="Étoile à 6 branches 3"/>
          <p:cNvSpPr/>
          <p:nvPr/>
        </p:nvSpPr>
        <p:spPr>
          <a:xfrm>
            <a:off x="3599892" y="2508155"/>
            <a:ext cx="1944216" cy="2016224"/>
          </a:xfrm>
          <a:prstGeom prst="star6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/>
                <a:solidFill>
                  <a:schemeClr val="accent3"/>
                </a:solidFill>
              </a:rPr>
              <a:t>Learner Self-direction</a:t>
            </a:r>
            <a:endParaRPr lang="fr-FR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Rectangle avec flèche vers le bas 7"/>
          <p:cNvSpPr/>
          <p:nvPr/>
        </p:nvSpPr>
        <p:spPr>
          <a:xfrm rot="20355233">
            <a:off x="3028250" y="1151910"/>
            <a:ext cx="1531014" cy="1728192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  d’autoanalyse</a:t>
            </a:r>
            <a:endParaRPr lang="fr-FR" dirty="0"/>
          </a:p>
        </p:txBody>
      </p:sp>
      <p:sp>
        <p:nvSpPr>
          <p:cNvPr id="9" name="Rectangle avec flèche vers le bas 8"/>
          <p:cNvSpPr/>
          <p:nvPr/>
        </p:nvSpPr>
        <p:spPr>
          <a:xfrm rot="1887195">
            <a:off x="4788024" y="1220298"/>
            <a:ext cx="1512168" cy="1523917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Rôle facilitateur formateur</a:t>
            </a:r>
            <a:endParaRPr lang="fr-FR" dirty="0"/>
          </a:p>
        </p:txBody>
      </p:sp>
      <p:sp>
        <p:nvSpPr>
          <p:cNvPr id="10" name="Organigramme : Bande perforée 9"/>
          <p:cNvSpPr/>
          <p:nvPr/>
        </p:nvSpPr>
        <p:spPr>
          <a:xfrm>
            <a:off x="-4765" y="2348880"/>
            <a:ext cx="3136605" cy="3865560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Creativity, 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Critical reflections 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Enthusiasm 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Life experience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Life satisfaction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Motivation previous education 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Resilience 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Self-concept</a:t>
            </a:r>
          </a:p>
        </p:txBody>
      </p:sp>
      <p:sp>
        <p:nvSpPr>
          <p:cNvPr id="3" name="Rogner un rectangle à un seul coin 2"/>
          <p:cNvSpPr/>
          <p:nvPr/>
        </p:nvSpPr>
        <p:spPr>
          <a:xfrm rot="10800000" flipV="1">
            <a:off x="5621691" y="2860860"/>
            <a:ext cx="2771800" cy="3960440"/>
          </a:xfrm>
          <a:prstGeom prst="snip1Rect">
            <a:avLst>
              <a:gd name="adj" fmla="val 18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Fournir les ressources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 smtClean="0"/>
              <a:t>Identifier les </a:t>
            </a:r>
            <a:r>
              <a:rPr lang="fr-FR" dirty="0"/>
              <a:t>ressources pertinentes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Stimuler la motivation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Générer une attitude positive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Stimuler une pensée critique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Accompagner l’évaluation</a:t>
            </a:r>
          </a:p>
        </p:txBody>
      </p:sp>
      <p:sp>
        <p:nvSpPr>
          <p:cNvPr id="12" name="Flèche en arc 11"/>
          <p:cNvSpPr/>
          <p:nvPr/>
        </p:nvSpPr>
        <p:spPr>
          <a:xfrm>
            <a:off x="5865076" y="1915942"/>
            <a:ext cx="1584176" cy="187303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95479"/>
              <a:gd name="adj5" fmla="val 125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Process : facilitation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E2EE-91D4-4CDA-8F6A-BAC440229FED}" type="datetime1">
              <a:rPr lang="fr-FR" smtClean="0"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Roger HIEMSTRA / SDL Présenté par Rébecca &amp; Jean Claude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A758-95F8-4A0E-8D8F-6F1B62B7B3C4}" type="slidenum">
              <a:rPr lang="fr-FR" smtClean="0"/>
              <a:t>8</a:t>
            </a:fld>
            <a:endParaRPr lang="fr-FR"/>
          </a:p>
        </p:txBody>
      </p:sp>
      <p:sp>
        <p:nvSpPr>
          <p:cNvPr id="9" name="Étoile à 6 branches 8"/>
          <p:cNvSpPr/>
          <p:nvPr/>
        </p:nvSpPr>
        <p:spPr>
          <a:xfrm>
            <a:off x="4644008" y="3212976"/>
            <a:ext cx="2088232" cy="2160240"/>
          </a:xfrm>
          <a:prstGeom prst="star6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/>
                <a:solidFill>
                  <a:schemeClr val="accent3"/>
                </a:solidFill>
              </a:rPr>
              <a:t>Self-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directed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learning</a:t>
            </a:r>
            <a:endParaRPr lang="fr-FR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Organigramme : Bande perforée 10"/>
          <p:cNvSpPr/>
          <p:nvPr/>
        </p:nvSpPr>
        <p:spPr>
          <a:xfrm>
            <a:off x="244269" y="2780928"/>
            <a:ext cx="2880320" cy="3600400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Facilitation, </a:t>
            </a:r>
            <a:endParaRPr lang="fr-FR" dirty="0"/>
          </a:p>
          <a:p>
            <a:r>
              <a:rPr lang="en-US" dirty="0"/>
              <a:t>Learning skills, </a:t>
            </a:r>
            <a:endParaRPr lang="fr-FR" dirty="0"/>
          </a:p>
          <a:p>
            <a:r>
              <a:rPr lang="en-US" dirty="0"/>
              <a:t>Learning styles, </a:t>
            </a:r>
            <a:endParaRPr lang="fr-FR" dirty="0"/>
          </a:p>
          <a:p>
            <a:r>
              <a:rPr lang="en-US" dirty="0"/>
              <a:t>Planning, </a:t>
            </a:r>
            <a:endParaRPr lang="fr-FR" dirty="0"/>
          </a:p>
          <a:p>
            <a:r>
              <a:rPr lang="en-US" dirty="0"/>
              <a:t>Organizing, </a:t>
            </a:r>
            <a:endParaRPr lang="fr-FR" dirty="0"/>
          </a:p>
          <a:p>
            <a:r>
              <a:rPr lang="en-US" dirty="0"/>
              <a:t>Evaluating abilities, </a:t>
            </a:r>
            <a:endParaRPr lang="fr-FR" dirty="0"/>
          </a:p>
          <a:p>
            <a:r>
              <a:rPr lang="en-US" dirty="0"/>
              <a:t>Teaching styles, </a:t>
            </a:r>
            <a:endParaRPr lang="fr-FR" dirty="0"/>
          </a:p>
          <a:p>
            <a:r>
              <a:rPr lang="en-US" dirty="0"/>
              <a:t>Technological skills</a:t>
            </a:r>
            <a:endParaRPr lang="fr-FR" dirty="0"/>
          </a:p>
        </p:txBody>
      </p:sp>
      <p:sp>
        <p:nvSpPr>
          <p:cNvPr id="12" name="Rectangle avec flèche vers le bas 11"/>
          <p:cNvSpPr/>
          <p:nvPr/>
        </p:nvSpPr>
        <p:spPr>
          <a:xfrm rot="19430809">
            <a:off x="3388130" y="1717480"/>
            <a:ext cx="1883768" cy="1608940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Individualisation</a:t>
            </a:r>
            <a:endParaRPr lang="fr-FR" dirty="0"/>
          </a:p>
        </p:txBody>
      </p:sp>
      <p:sp>
        <p:nvSpPr>
          <p:cNvPr id="13" name="Rectangle avec flèche vers le bas 12"/>
          <p:cNvSpPr/>
          <p:nvPr/>
        </p:nvSpPr>
        <p:spPr>
          <a:xfrm rot="2061752">
            <a:off x="6500902" y="1575495"/>
            <a:ext cx="1512168" cy="1944216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Outils, techniques, ressources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28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857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SDL process : facilitation</a:t>
            </a:r>
            <a:endParaRPr lang="fr-FR" dirty="0">
              <a:solidFill>
                <a:srgbClr val="00B050"/>
              </a:solidFill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683568" y="698476"/>
            <a:ext cx="3131840" cy="6042748"/>
            <a:chOff x="-960029" y="789439"/>
            <a:chExt cx="3131840" cy="6042748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-960029" y="1458971"/>
              <a:ext cx="3131840" cy="537321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dirty="0"/>
                <a:t>1. Diagnostiquer les besoins </a:t>
              </a:r>
              <a:r>
                <a:rPr lang="fr-FR" dirty="0" smtClean="0"/>
                <a:t>d'apprentissage</a:t>
              </a:r>
              <a:br>
                <a:rPr lang="fr-FR" dirty="0" smtClean="0"/>
              </a:br>
              <a:endParaRPr lang="fr-FR" dirty="0"/>
            </a:p>
            <a:p>
              <a:r>
                <a:rPr lang="fr-FR" dirty="0"/>
                <a:t>2. Formuler des objectifs </a:t>
              </a:r>
              <a:r>
                <a:rPr lang="fr-FR" dirty="0" smtClean="0"/>
                <a:t>d'apprentissage</a:t>
              </a:r>
              <a:br>
                <a:rPr lang="fr-FR" dirty="0" smtClean="0"/>
              </a:br>
              <a:endParaRPr lang="fr-FR" dirty="0"/>
            </a:p>
            <a:p>
              <a:r>
                <a:rPr lang="fr-FR" dirty="0"/>
                <a:t>3. Identifier les </a:t>
              </a:r>
              <a:r>
                <a:rPr lang="fr-FR" dirty="0" smtClean="0"/>
                <a:t>ressources</a:t>
              </a:r>
              <a:br>
                <a:rPr lang="fr-FR" dirty="0" smtClean="0"/>
              </a:br>
              <a:endParaRPr lang="fr-FR" dirty="0"/>
            </a:p>
            <a:p>
              <a:r>
                <a:rPr lang="fr-FR" dirty="0"/>
                <a:t>4. Choisir et mettre en œuvre des </a:t>
              </a:r>
              <a:r>
                <a:rPr lang="fr-FR" dirty="0" smtClean="0"/>
                <a:t>stratégies d'apprentissage</a:t>
              </a:r>
              <a:br>
                <a:rPr lang="fr-FR" dirty="0" smtClean="0"/>
              </a:br>
              <a:endParaRPr lang="fr-FR" dirty="0"/>
            </a:p>
            <a:p>
              <a:r>
                <a:rPr lang="fr-FR" dirty="0"/>
                <a:t>5. L'évaluation des résultats d'apprentissage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-744005" y="789439"/>
              <a:ext cx="2915816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5 étapes du processus (Knowles)</a:t>
              </a:r>
              <a:endParaRPr lang="fr-FR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572000" y="757681"/>
            <a:ext cx="3240360" cy="5983543"/>
            <a:chOff x="2313443" y="776636"/>
            <a:chExt cx="3240360" cy="5983543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313443" y="1458971"/>
              <a:ext cx="3240360" cy="530120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buFont typeface="+mj-lt"/>
                <a:buAutoNum type="arabicPeriod"/>
              </a:pPr>
              <a:r>
                <a:rPr lang="fr-FR" sz="1600" dirty="0"/>
                <a:t>L</a:t>
              </a:r>
              <a:r>
                <a:rPr lang="fr-FR" sz="1600" dirty="0" smtClean="0"/>
                <a:t>es activités préparatoires</a:t>
              </a:r>
              <a:br>
                <a:rPr lang="fr-FR" sz="1600" dirty="0" smtClean="0"/>
              </a:br>
              <a:endParaRPr lang="fr-FR" sz="1600" dirty="0"/>
            </a:p>
            <a:p>
              <a:pPr marL="342900" lvl="0" indent="-342900">
                <a:buFont typeface="+mj-lt"/>
                <a:buAutoNum type="arabicPeriod"/>
              </a:pPr>
              <a:r>
                <a:rPr lang="fr-FR" sz="1600" dirty="0"/>
                <a:t>Créer un environnement d’apprentissage </a:t>
              </a:r>
              <a:r>
                <a:rPr lang="fr-FR" sz="1600" dirty="0" smtClean="0"/>
                <a:t>positif</a:t>
              </a:r>
              <a:br>
                <a:rPr lang="fr-FR" sz="1600" dirty="0" smtClean="0"/>
              </a:br>
              <a:endParaRPr lang="fr-FR" sz="1600" dirty="0"/>
            </a:p>
            <a:p>
              <a:pPr marL="342900" lvl="0" indent="-342900">
                <a:buFont typeface="+mj-lt"/>
                <a:buAutoNum type="arabicPeriod"/>
              </a:pPr>
              <a:r>
                <a:rPr lang="fr-FR" sz="1600" dirty="0"/>
                <a:t>Élaborer le plan </a:t>
              </a:r>
              <a:r>
                <a:rPr lang="fr-FR" sz="1600" dirty="0" smtClean="0"/>
                <a:t>d’enseignement</a:t>
              </a:r>
              <a:br>
                <a:rPr lang="fr-FR" sz="1600" dirty="0" smtClean="0"/>
              </a:br>
              <a:endParaRPr lang="fr-FR" sz="1600" dirty="0"/>
            </a:p>
            <a:p>
              <a:pPr marL="342900" lvl="0" indent="-342900">
                <a:buFont typeface="+mj-lt"/>
                <a:buAutoNum type="arabicPeriod"/>
              </a:pPr>
              <a:r>
                <a:rPr lang="fr-FR" sz="1600" dirty="0"/>
                <a:t>Identifier les activités </a:t>
              </a:r>
              <a:r>
                <a:rPr lang="fr-FR" sz="1600" dirty="0" smtClean="0"/>
                <a:t>d’apprentissage</a:t>
              </a:r>
              <a:br>
                <a:rPr lang="fr-FR" sz="1600" dirty="0" smtClean="0"/>
              </a:br>
              <a:endParaRPr lang="fr-FR" sz="1600" dirty="0"/>
            </a:p>
            <a:p>
              <a:pPr marL="342900" lvl="0" indent="-342900">
                <a:buFont typeface="+mj-lt"/>
                <a:buAutoNum type="arabicPeriod"/>
              </a:pPr>
              <a:r>
                <a:rPr lang="fr-FR" sz="1600" dirty="0" smtClean="0"/>
                <a:t>Mise </a:t>
              </a:r>
              <a:r>
                <a:rPr lang="fr-FR" sz="1600" dirty="0"/>
                <a:t>en œuvre et </a:t>
              </a:r>
              <a:r>
                <a:rPr lang="fr-FR" sz="1600" dirty="0" smtClean="0"/>
                <a:t>suivi </a:t>
              </a:r>
              <a:r>
                <a:rPr lang="fr-FR" sz="1600" dirty="0"/>
                <a:t>des </a:t>
              </a:r>
              <a:r>
                <a:rPr lang="fr-FR" sz="1600" dirty="0" smtClean="0"/>
                <a:t>apprentissages</a:t>
              </a:r>
              <a:br>
                <a:rPr lang="fr-FR" sz="1600" dirty="0" smtClean="0"/>
              </a:br>
              <a:endParaRPr lang="fr-FR" sz="1600" dirty="0"/>
            </a:p>
            <a:p>
              <a:pPr marL="342900" indent="-342900">
                <a:buFont typeface="+mj-lt"/>
                <a:buAutoNum type="arabicPeriod"/>
              </a:pPr>
              <a:r>
                <a:rPr lang="fr-FR" sz="1600" dirty="0"/>
                <a:t>Évaluer les résultats individuels de l’apprenant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313443" y="776636"/>
              <a:ext cx="2952328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6 Étapes individualisation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7174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365</Words>
  <Application>Microsoft Office PowerPoint</Application>
  <PresentationFormat>Affichage à l'écran (4:3)</PresentationFormat>
  <Paragraphs>149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Contiguïté</vt:lpstr>
      <vt:lpstr>Roger Hiemstra</vt:lpstr>
      <vt:lpstr>PLAN</vt:lpstr>
      <vt:lpstr>Quelques ouvrages</vt:lpstr>
      <vt:lpstr>Définitions</vt:lpstr>
      <vt:lpstr>Le Modèle PRO</vt:lpstr>
      <vt:lpstr>Le Modèle PPC</vt:lpstr>
      <vt:lpstr>Person : aider à développer l’autodirection</vt:lpstr>
      <vt:lpstr>Process : facilitation</vt:lpstr>
      <vt:lpstr>SDL process : facilitation</vt:lpstr>
      <vt:lpstr>SDL process : facilitation</vt:lpstr>
      <vt:lpstr>Environnement d’apprentissage</vt:lpstr>
      <vt:lpstr>Environnement d’apprentissage  9 Préconisations</vt:lpstr>
      <vt:lpstr>Conclusion:</vt:lpstr>
      <vt:lpstr>Merci 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 HIEMSTRA</dc:title>
  <dc:creator>Jean Claude</dc:creator>
  <cp:lastModifiedBy>Catherine</cp:lastModifiedBy>
  <cp:revision>85</cp:revision>
  <dcterms:created xsi:type="dcterms:W3CDTF">2012-10-13T14:22:08Z</dcterms:created>
  <dcterms:modified xsi:type="dcterms:W3CDTF">2013-03-19T16:56:08Z</dcterms:modified>
</cp:coreProperties>
</file>